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103" r:id="rId3"/>
    <p:sldId id="257" r:id="rId4"/>
    <p:sldId id="3104" r:id="rId5"/>
    <p:sldId id="3105" r:id="rId6"/>
    <p:sldId id="3107" r:id="rId7"/>
    <p:sldId id="3111" r:id="rId8"/>
    <p:sldId id="3108" r:id="rId9"/>
    <p:sldId id="3146" r:id="rId10"/>
    <p:sldId id="3113" r:id="rId11"/>
    <p:sldId id="3110" r:id="rId12"/>
    <p:sldId id="3148" r:id="rId13"/>
    <p:sldId id="3149" r:id="rId14"/>
    <p:sldId id="3150" r:id="rId15"/>
    <p:sldId id="3151" r:id="rId16"/>
    <p:sldId id="3152" r:id="rId17"/>
    <p:sldId id="3115" r:id="rId18"/>
    <p:sldId id="3118" r:id="rId19"/>
    <p:sldId id="3144" r:id="rId20"/>
    <p:sldId id="3145" r:id="rId21"/>
    <p:sldId id="3119" r:id="rId22"/>
    <p:sldId id="3116" r:id="rId23"/>
    <p:sldId id="3120" r:id="rId24"/>
    <p:sldId id="3121" r:id="rId25"/>
    <p:sldId id="3122" r:id="rId26"/>
    <p:sldId id="3123" r:id="rId27"/>
    <p:sldId id="3117" r:id="rId28"/>
    <p:sldId id="3126" r:id="rId29"/>
    <p:sldId id="3127" r:id="rId30"/>
    <p:sldId id="3128" r:id="rId31"/>
    <p:sldId id="3129" r:id="rId32"/>
    <p:sldId id="3130" r:id="rId33"/>
    <p:sldId id="3131" r:id="rId34"/>
    <p:sldId id="3132" r:id="rId35"/>
    <p:sldId id="3133" r:id="rId36"/>
    <p:sldId id="3138" r:id="rId37"/>
    <p:sldId id="3136" r:id="rId38"/>
    <p:sldId id="3141" r:id="rId39"/>
    <p:sldId id="3139" r:id="rId40"/>
    <p:sldId id="3143" r:id="rId41"/>
    <p:sldId id="3140" r:id="rId42"/>
    <p:sldId id="3142" r:id="rId43"/>
    <p:sldId id="314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00CC"/>
    <a:srgbClr val="712CD6"/>
    <a:srgbClr val="A200B1"/>
    <a:srgbClr val="5C21B1"/>
    <a:srgbClr val="7B33EA"/>
    <a:srgbClr val="EF8D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7" autoAdjust="0"/>
  </p:normalViewPr>
  <p:slideViewPr>
    <p:cSldViewPr snapToGrid="0">
      <p:cViewPr varScale="1">
        <p:scale>
          <a:sx n="101" d="100"/>
          <a:sy n="101" d="100"/>
        </p:scale>
        <p:origin x="990" y="3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5B553-0C74-4365-AB66-EB193647A54B}"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B66F5-9941-4B1E-B49C-477A19E26ADC}" type="slidenum">
              <a:rPr lang="en-US" smtClean="0"/>
              <a:t>‹#›</a:t>
            </a:fld>
            <a:endParaRPr lang="en-US"/>
          </a:p>
        </p:txBody>
      </p:sp>
    </p:spTree>
    <p:extLst>
      <p:ext uri="{BB962C8B-B14F-4D97-AF65-F5344CB8AC3E}">
        <p14:creationId xmlns:p14="http://schemas.microsoft.com/office/powerpoint/2010/main" val="2268471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A9245D-5E7F-D44E-82F5-EDC4F432A4B0}" type="slidenum">
              <a:rPr lang="it-IT" smtClean="0"/>
              <a:pPr/>
              <a:t>2</a:t>
            </a:fld>
            <a:endParaRPr lang="it-IT" dirty="0"/>
          </a:p>
        </p:txBody>
      </p:sp>
    </p:spTree>
    <p:extLst>
      <p:ext uri="{BB962C8B-B14F-4D97-AF65-F5344CB8AC3E}">
        <p14:creationId xmlns:p14="http://schemas.microsoft.com/office/powerpoint/2010/main" val="289712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Triangular marginals correlated by a Gaussian Copula, mapped into normal</a:t>
            </a:r>
          </a:p>
        </p:txBody>
      </p:sp>
      <p:sp>
        <p:nvSpPr>
          <p:cNvPr id="4" name="Slide Number Placeholder 3"/>
          <p:cNvSpPr>
            <a:spLocks noGrp="1"/>
          </p:cNvSpPr>
          <p:nvPr>
            <p:ph type="sldNum" sz="quarter" idx="5"/>
          </p:nvPr>
        </p:nvSpPr>
        <p:spPr/>
        <p:txBody>
          <a:bodyPr/>
          <a:lstStyle/>
          <a:p>
            <a:fld id="{EFAB66F5-9941-4B1E-B49C-477A19E26ADC}" type="slidenum">
              <a:rPr lang="en-US" smtClean="0"/>
              <a:t>12</a:t>
            </a:fld>
            <a:endParaRPr lang="en-US"/>
          </a:p>
        </p:txBody>
      </p:sp>
    </p:spTree>
    <p:extLst>
      <p:ext uri="{BB962C8B-B14F-4D97-AF65-F5344CB8AC3E}">
        <p14:creationId xmlns:p14="http://schemas.microsoft.com/office/powerpoint/2010/main" val="4070108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B66F5-9941-4B1E-B49C-477A19E26ADC}" type="slidenum">
              <a:rPr lang="en-US" smtClean="0"/>
              <a:t>20</a:t>
            </a:fld>
            <a:endParaRPr lang="en-US"/>
          </a:p>
        </p:txBody>
      </p:sp>
    </p:spTree>
    <p:extLst>
      <p:ext uri="{BB962C8B-B14F-4D97-AF65-F5344CB8AC3E}">
        <p14:creationId xmlns:p14="http://schemas.microsoft.com/office/powerpoint/2010/main" val="239411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let us recall to say that if we did not use the transformation, the knockoffs by themselves would not work. We “save” the knockoffs placing them in the “normal” world, where they work!</a:t>
            </a:r>
          </a:p>
        </p:txBody>
      </p:sp>
      <p:sp>
        <p:nvSpPr>
          <p:cNvPr id="4" name="Slide Number Placeholder 3"/>
          <p:cNvSpPr>
            <a:spLocks noGrp="1"/>
          </p:cNvSpPr>
          <p:nvPr>
            <p:ph type="sldNum" sz="quarter" idx="5"/>
          </p:nvPr>
        </p:nvSpPr>
        <p:spPr/>
        <p:txBody>
          <a:bodyPr/>
          <a:lstStyle/>
          <a:p>
            <a:fld id="{EFAB66F5-9941-4B1E-B49C-477A19E26ADC}" type="slidenum">
              <a:rPr lang="en-US" smtClean="0"/>
              <a:t>22</a:t>
            </a:fld>
            <a:endParaRPr lang="en-US"/>
          </a:p>
        </p:txBody>
      </p:sp>
    </p:spTree>
    <p:extLst>
      <p:ext uri="{BB962C8B-B14F-4D97-AF65-F5344CB8AC3E}">
        <p14:creationId xmlns:p14="http://schemas.microsoft.com/office/powerpoint/2010/main" val="14682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B66F5-9941-4B1E-B49C-477A19E26ADC}" type="slidenum">
              <a:rPr lang="en-US" smtClean="0"/>
              <a:t>23</a:t>
            </a:fld>
            <a:endParaRPr lang="en-US"/>
          </a:p>
        </p:txBody>
      </p:sp>
    </p:spTree>
    <p:extLst>
      <p:ext uri="{BB962C8B-B14F-4D97-AF65-F5344CB8AC3E}">
        <p14:creationId xmlns:p14="http://schemas.microsoft.com/office/powerpoint/2010/main" val="3552435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B66F5-9941-4B1E-B49C-477A19E26ADC}" type="slidenum">
              <a:rPr lang="en-US" smtClean="0"/>
              <a:t>24</a:t>
            </a:fld>
            <a:endParaRPr lang="en-US"/>
          </a:p>
        </p:txBody>
      </p:sp>
    </p:spTree>
    <p:extLst>
      <p:ext uri="{BB962C8B-B14F-4D97-AF65-F5344CB8AC3E}">
        <p14:creationId xmlns:p14="http://schemas.microsoft.com/office/powerpoint/2010/main" val="1485798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4B7-AC20-8702-D8C0-9F2F5C76945F}"/>
              </a:ext>
            </a:extLst>
          </p:cNvPr>
          <p:cNvSpPr>
            <a:spLocks noGrp="1"/>
          </p:cNvSpPr>
          <p:nvPr>
            <p:ph type="ctrTitle"/>
          </p:nvPr>
        </p:nvSpPr>
        <p:spPr>
          <a:xfrm>
            <a:off x="1524000" y="1122363"/>
            <a:ext cx="9144000" cy="2387600"/>
          </a:xfrm>
        </p:spPr>
        <p:txBody>
          <a:bodyPr anchor="b"/>
          <a:lstStyle>
            <a:lvl1pPr algn="ctr">
              <a:defRPr sz="6000">
                <a:solidFill>
                  <a:srgbClr val="000066"/>
                </a:solidFill>
              </a:defRPr>
            </a:lvl1pPr>
          </a:lstStyle>
          <a:p>
            <a:r>
              <a:rPr lang="en-US" dirty="0"/>
              <a:t>Click to edit Master title style</a:t>
            </a:r>
          </a:p>
        </p:txBody>
      </p:sp>
      <p:sp>
        <p:nvSpPr>
          <p:cNvPr id="3" name="Subtitle 2">
            <a:extLst>
              <a:ext uri="{FF2B5EF4-FFF2-40B4-BE49-F238E27FC236}">
                <a16:creationId xmlns:a16="http://schemas.microsoft.com/office/drawing/2014/main" id="{EB742EF1-4CF7-1C49-BF73-44FFE8E0DF28}"/>
              </a:ext>
            </a:extLst>
          </p:cNvPr>
          <p:cNvSpPr>
            <a:spLocks noGrp="1"/>
          </p:cNvSpPr>
          <p:nvPr>
            <p:ph type="subTitle" idx="1"/>
          </p:nvPr>
        </p:nvSpPr>
        <p:spPr>
          <a:xfrm>
            <a:off x="1524000" y="3602038"/>
            <a:ext cx="9144000" cy="1655762"/>
          </a:xfrm>
        </p:spPr>
        <p:txBody>
          <a:bodyPr/>
          <a:lstStyle>
            <a:lvl1pPr marL="0" indent="0" algn="ctr">
              <a:buNone/>
              <a:defRPr sz="2400">
                <a:solidFill>
                  <a:srgbClr val="0000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5EDDB18-0BA0-BF2F-56DE-77D1058D2F64}"/>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5" name="Footer Placeholder 4">
            <a:extLst>
              <a:ext uri="{FF2B5EF4-FFF2-40B4-BE49-F238E27FC236}">
                <a16:creationId xmlns:a16="http://schemas.microsoft.com/office/drawing/2014/main" id="{23A8134D-6B75-FF98-CB42-5D69D1654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41E83D-0889-B68A-ED46-59CC43F0D0F7}"/>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523924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033E-877A-8056-FA4F-D9D3AE3B71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E8293D-34C9-FCAD-9B6B-902A0A9C0A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2170C-E3ED-E5D9-65D5-1EE34F5080A8}"/>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5" name="Footer Placeholder 4">
            <a:extLst>
              <a:ext uri="{FF2B5EF4-FFF2-40B4-BE49-F238E27FC236}">
                <a16:creationId xmlns:a16="http://schemas.microsoft.com/office/drawing/2014/main" id="{382D11A2-7A82-BDAE-C38D-FCCA22A89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8311B-B01E-F42D-8F42-54C316C8555F}"/>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339268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92F50A-9106-0334-A3CD-66F00BC6D6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B0EAB-7A61-0576-F088-53FA50CFBD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8CD49-E19E-A7A0-2392-05C36AC879D8}"/>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5" name="Footer Placeholder 4">
            <a:extLst>
              <a:ext uri="{FF2B5EF4-FFF2-40B4-BE49-F238E27FC236}">
                <a16:creationId xmlns:a16="http://schemas.microsoft.com/office/drawing/2014/main" id="{E0BD57FE-6DFA-1D70-1CE6-F20B0C6C5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366F6-2DF9-057E-A408-3E6587933BA2}"/>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2383496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ullet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0385" y="1032945"/>
            <a:ext cx="10112184" cy="463803"/>
          </a:xfrm>
        </p:spPr>
        <p:txBody>
          <a:bodyPr/>
          <a:lstStyle>
            <a:lvl1pPr>
              <a:lnSpc>
                <a:spcPts val="3500"/>
              </a:lnSpc>
              <a:defRPr sz="3500">
                <a:solidFill>
                  <a:schemeClr val="tx2"/>
                </a:solidFill>
              </a:defRPr>
            </a:lvl1pPr>
          </a:lstStyle>
          <a:p>
            <a:r>
              <a:rPr lang="en-US" dirty="0"/>
              <a:t>Bullet List</a:t>
            </a:r>
          </a:p>
        </p:txBody>
      </p:sp>
      <p:sp>
        <p:nvSpPr>
          <p:cNvPr id="3" name="Content Placeholder 2"/>
          <p:cNvSpPr>
            <a:spLocks noGrp="1"/>
          </p:cNvSpPr>
          <p:nvPr>
            <p:ph idx="1"/>
          </p:nvPr>
        </p:nvSpPr>
        <p:spPr>
          <a:xfrm>
            <a:off x="950385" y="2714097"/>
            <a:ext cx="10112184" cy="1559979"/>
          </a:xfrm>
        </p:spPr>
        <p:txBody>
          <a:bodyPr wrap="square" lIns="0" tIns="0" rIns="0" bIns="0">
            <a:spAutoFit/>
          </a:bodyPr>
          <a:lstStyle>
            <a:lvl1pPr>
              <a:defRPr sz="1400">
                <a:solidFill>
                  <a:srgbClr val="0046AD"/>
                </a:solidFill>
                <a:latin typeface="Roboto Slab Regular"/>
                <a:cs typeface="Roboto Slab Regul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egnaposto testo 8"/>
          <p:cNvSpPr>
            <a:spLocks noGrp="1"/>
          </p:cNvSpPr>
          <p:nvPr userDrawn="1">
            <p:ph type="body" sz="quarter" idx="13" hasCustomPrompt="1"/>
          </p:nvPr>
        </p:nvSpPr>
        <p:spPr>
          <a:xfrm>
            <a:off x="956736" y="1867372"/>
            <a:ext cx="10354733" cy="230832"/>
          </a:xfrm>
        </p:spPr>
        <p:txBody>
          <a:bodyPr/>
          <a:lstStyle>
            <a:lvl1pPr marL="0" indent="0">
              <a:buNone/>
              <a:defRPr sz="1500">
                <a:latin typeface="Open Sans"/>
                <a:cs typeface="Open Sans"/>
              </a:defRPr>
            </a:lvl1pPr>
            <a:lvl2pPr marL="457189" indent="0">
              <a:buNone/>
              <a:defRPr sz="1500"/>
            </a:lvl2pPr>
            <a:lvl3pPr marL="850879" indent="0">
              <a:buNone/>
              <a:defRPr sz="1500"/>
            </a:lvl3pPr>
            <a:lvl4pPr marL="1371566" indent="0">
              <a:buNone/>
              <a:defRPr sz="1500"/>
            </a:lvl4pPr>
            <a:lvl5pPr marL="1828754" indent="0">
              <a:buNone/>
              <a:defRPr sz="1500"/>
            </a:lvl5pPr>
          </a:lstStyle>
          <a:p>
            <a:pPr lvl="0"/>
            <a:r>
              <a:rPr lang="it-IT" dirty="0" err="1"/>
              <a:t>Edit</a:t>
            </a:r>
            <a:r>
              <a:rPr lang="it-IT" dirty="0"/>
              <a:t> </a:t>
            </a:r>
            <a:r>
              <a:rPr lang="it-IT" dirty="0" err="1"/>
              <a:t>Standfirst</a:t>
            </a:r>
            <a:r>
              <a:rPr lang="it-IT" dirty="0"/>
              <a:t> text</a:t>
            </a:r>
          </a:p>
        </p:txBody>
      </p:sp>
      <p:sp>
        <p:nvSpPr>
          <p:cNvPr id="11" name="Segnaposto testo 21"/>
          <p:cNvSpPr>
            <a:spLocks noGrp="1"/>
          </p:cNvSpPr>
          <p:nvPr>
            <p:ph type="body" sz="quarter" idx="10" hasCustomPrompt="1"/>
          </p:nvPr>
        </p:nvSpPr>
        <p:spPr>
          <a:xfrm>
            <a:off x="956734" y="46167"/>
            <a:ext cx="4645612" cy="184667"/>
          </a:xfrm>
        </p:spPr>
        <p:txBody>
          <a:bodyPr/>
          <a:lstStyle>
            <a:lvl1pPr marL="0" indent="0">
              <a:buNone/>
              <a:defRPr sz="1200">
                <a:solidFill>
                  <a:schemeClr val="bg1"/>
                </a:solidFill>
                <a:latin typeface="Open Sans"/>
                <a:cs typeface="Open Sans"/>
              </a:defRPr>
            </a:lvl1pPr>
            <a:lvl2pPr marL="457189" indent="0">
              <a:buNone/>
              <a:defRPr/>
            </a:lvl2pPr>
            <a:lvl3pPr marL="850879" indent="0">
              <a:buNone/>
              <a:defRPr/>
            </a:lvl3pPr>
            <a:lvl4pPr marL="1371566" indent="0">
              <a:buNone/>
              <a:defRPr/>
            </a:lvl4pPr>
            <a:lvl5pPr marL="1828754" indent="0">
              <a:buNone/>
              <a:defRPr/>
            </a:lvl5pPr>
          </a:lstStyle>
          <a:p>
            <a:pPr lvl="0"/>
            <a:r>
              <a:rPr lang="it-IT" dirty="0"/>
              <a:t>CLICK TO EDIT CHAPTER TITLE</a:t>
            </a:r>
          </a:p>
        </p:txBody>
      </p:sp>
    </p:spTree>
    <p:extLst>
      <p:ext uri="{BB962C8B-B14F-4D97-AF65-F5344CB8AC3E}">
        <p14:creationId xmlns:p14="http://schemas.microsoft.com/office/powerpoint/2010/main" val="236207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A5A7D-CB1F-4346-C285-FA0431936446}"/>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0D25981A-0BBD-1829-D66E-84C0FB79F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971F57-086C-3469-8AE4-509D0A8E3357}"/>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5" name="Footer Placeholder 4">
            <a:extLst>
              <a:ext uri="{FF2B5EF4-FFF2-40B4-BE49-F238E27FC236}">
                <a16:creationId xmlns:a16="http://schemas.microsoft.com/office/drawing/2014/main" id="{FEE2D692-37E8-4131-16CD-D906443BC2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9A2C4-A07A-7F72-7B09-D2FD5598C31F}"/>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274405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F6452-7A8F-B4EF-CF74-C200CDD555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4FA920-A318-4F6E-D301-29488BDFF2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BE5D04-2B66-C87C-3AB1-6AF64BD0C58B}"/>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5" name="Footer Placeholder 4">
            <a:extLst>
              <a:ext uri="{FF2B5EF4-FFF2-40B4-BE49-F238E27FC236}">
                <a16:creationId xmlns:a16="http://schemas.microsoft.com/office/drawing/2014/main" id="{99D4FDFA-91AA-D506-7C30-FBB298F722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667FA-C92A-D5A1-A2DF-E3E7ADA1339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339783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4E2D-F210-50D7-DF91-89BF190AA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7F2D1-45A6-6AF4-44D1-2F4FBB16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1A5054-1785-FF39-85CE-6554E0BA59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D6F00D-8200-583C-6383-3499894F048E}"/>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6" name="Footer Placeholder 5">
            <a:extLst>
              <a:ext uri="{FF2B5EF4-FFF2-40B4-BE49-F238E27FC236}">
                <a16:creationId xmlns:a16="http://schemas.microsoft.com/office/drawing/2014/main" id="{F411FDA0-1C72-80FF-8605-742D3C6B4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4F265-6E02-CC15-C010-D7762352D55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16935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0E4A-0A39-C15C-421A-5615069227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0A91AB-9E62-D408-029F-8FC835E49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3CF2A-2919-3902-9092-3152FD831D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FD2300-13C8-59EF-3ED3-C518A69108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95431F-34DA-F08E-4D2D-FC0207848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BD014F-D589-AA09-33A6-EF86398775C5}"/>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8" name="Footer Placeholder 7">
            <a:extLst>
              <a:ext uri="{FF2B5EF4-FFF2-40B4-BE49-F238E27FC236}">
                <a16:creationId xmlns:a16="http://schemas.microsoft.com/office/drawing/2014/main" id="{93CEACD8-7417-ADA5-D4D8-2239C05144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A197F8-2FF1-64C0-7DA3-81467E1EC16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1053879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E916-6994-444C-EA69-E9979885B8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2C6F4-F1E4-F0D7-8B76-C078921216B1}"/>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4" name="Footer Placeholder 3">
            <a:extLst>
              <a:ext uri="{FF2B5EF4-FFF2-40B4-BE49-F238E27FC236}">
                <a16:creationId xmlns:a16="http://schemas.microsoft.com/office/drawing/2014/main" id="{286B3E99-78F1-4AD3-7890-EF374CABDF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FFAC2A-A046-FDEE-E01C-7844D28E6160}"/>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217659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3EE22-3861-BAEC-9AE6-9EC4098E0822}"/>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3" name="Footer Placeholder 2">
            <a:extLst>
              <a:ext uri="{FF2B5EF4-FFF2-40B4-BE49-F238E27FC236}">
                <a16:creationId xmlns:a16="http://schemas.microsoft.com/office/drawing/2014/main" id="{809E2649-83D5-F98B-BABE-F588278C50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88BA20-0E79-52E7-D613-F2011C4CC4C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1385958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4434-252C-7B65-5FC2-A022EC0929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437F3E-3901-9703-09DF-EB8EE514A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75398B-8F7C-2015-79AC-63663AE7A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7D33D-4F78-D55A-14D1-D07B2966AACE}"/>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6" name="Footer Placeholder 5">
            <a:extLst>
              <a:ext uri="{FF2B5EF4-FFF2-40B4-BE49-F238E27FC236}">
                <a16:creationId xmlns:a16="http://schemas.microsoft.com/office/drawing/2014/main" id="{796B4F61-4CA1-3491-D66B-B08CED96B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6C8B0-4492-5F0F-804D-E0E69B88D691}"/>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288228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4853-FF53-685F-5720-84BBF0770C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A2530-43A4-3994-B524-9939A9496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ABD819-F203-AC82-115A-963D4203C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174F0A-F582-A53F-9ABB-BD2D939B404F}"/>
              </a:ext>
            </a:extLst>
          </p:cNvPr>
          <p:cNvSpPr>
            <a:spLocks noGrp="1"/>
          </p:cNvSpPr>
          <p:nvPr>
            <p:ph type="dt" sz="half" idx="10"/>
          </p:nvPr>
        </p:nvSpPr>
        <p:spPr/>
        <p:txBody>
          <a:bodyPr/>
          <a:lstStyle/>
          <a:p>
            <a:fld id="{A8E711FD-4222-48A7-B422-A98584F5BF97}" type="datetimeFigureOut">
              <a:rPr lang="en-US" smtClean="0"/>
              <a:t>10/18/2024</a:t>
            </a:fld>
            <a:endParaRPr lang="en-US"/>
          </a:p>
        </p:txBody>
      </p:sp>
      <p:sp>
        <p:nvSpPr>
          <p:cNvPr id="6" name="Footer Placeholder 5">
            <a:extLst>
              <a:ext uri="{FF2B5EF4-FFF2-40B4-BE49-F238E27FC236}">
                <a16:creationId xmlns:a16="http://schemas.microsoft.com/office/drawing/2014/main" id="{B8CE3357-7340-4F14-543F-78CD309CB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E68BAC-6F03-9EB0-4307-AD48B1AEF3D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128129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855D92-AFA1-D2F4-C4A1-D0B5CE70BE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EA30075-60D6-BEFA-6917-05F7545345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D41342D-D443-FD78-D9F7-BD3BA02C02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E711FD-4222-48A7-B422-A98584F5BF97}" type="datetimeFigureOut">
              <a:rPr lang="en-US" smtClean="0"/>
              <a:t>10/18/2024</a:t>
            </a:fld>
            <a:endParaRPr lang="en-US"/>
          </a:p>
        </p:txBody>
      </p:sp>
      <p:sp>
        <p:nvSpPr>
          <p:cNvPr id="5" name="Footer Placeholder 4">
            <a:extLst>
              <a:ext uri="{FF2B5EF4-FFF2-40B4-BE49-F238E27FC236}">
                <a16:creationId xmlns:a16="http://schemas.microsoft.com/office/drawing/2014/main" id="{31EA70B4-7DC6-39B0-EA67-9B34FB095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EA86DE-C90D-7D11-CEB1-E343511DC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D656DC-0EE1-4955-9693-0EA82ADF601E}" type="slidenum">
              <a:rPr lang="en-US" smtClean="0"/>
              <a:t>‹#›</a:t>
            </a:fld>
            <a:endParaRPr lang="en-US"/>
          </a:p>
        </p:txBody>
      </p:sp>
    </p:spTree>
    <p:extLst>
      <p:ext uri="{BB962C8B-B14F-4D97-AF65-F5344CB8AC3E}">
        <p14:creationId xmlns:p14="http://schemas.microsoft.com/office/powerpoint/2010/main" val="41847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rgbClr val="00006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006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6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6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6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5.png"/><Relationship Id="rId3" Type="http://schemas.openxmlformats.org/officeDocument/2006/relationships/tags" Target="../tags/tag3.xml"/><Relationship Id="rId7" Type="http://schemas.openxmlformats.org/officeDocument/2006/relationships/image" Target="../media/image210.png"/><Relationship Id="rId12" Type="http://schemas.openxmlformats.org/officeDocument/2006/relationships/image" Target="../media/image29.png"/><Relationship Id="rId2" Type="http://schemas.openxmlformats.org/officeDocument/2006/relationships/tags" Target="../tags/tag2.xml"/><Relationship Id="rId1" Type="http://schemas.openxmlformats.org/officeDocument/2006/relationships/tags" Target="../tags/tag1.xml"/><Relationship Id="rId11" Type="http://schemas.openxmlformats.org/officeDocument/2006/relationships/image" Target="../media/image28.png"/><Relationship Id="rId5" Type="http://schemas.openxmlformats.org/officeDocument/2006/relationships/notesSlide" Target="../notesSlides/notesSlide6.xml"/><Relationship Id="rId10" Type="http://schemas.openxmlformats.org/officeDocument/2006/relationships/image" Target="../media/image27.png"/><Relationship Id="rId4" Type="http://schemas.openxmlformats.org/officeDocument/2006/relationships/slideLayout" Target="../slideLayouts/slideLayout2.xml"/><Relationship Id="rId9" Type="http://schemas.openxmlformats.org/officeDocument/2006/relationships/image" Target="../media/image26.wmf"/></Relationships>
</file>

<file path=ppt/slides/_rels/slide25.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slideLayout" Target="../slideLayouts/slideLayout2.xml"/><Relationship Id="rId7" Type="http://schemas.openxmlformats.org/officeDocument/2006/relationships/image" Target="../media/image28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71.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0.xml"/><Relationship Id="rId7" Type="http://schemas.openxmlformats.org/officeDocument/2006/relationships/image" Target="../media/image3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8.png"/><Relationship Id="rId5" Type="http://schemas.openxmlformats.org/officeDocument/2006/relationships/image" Target="../media/image340.png"/><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wmf"/><Relationship Id="rId3" Type="http://schemas.openxmlformats.org/officeDocument/2006/relationships/image" Target="../media/image8.png"/><Relationship Id="rId7" Type="http://schemas.openxmlformats.org/officeDocument/2006/relationships/image" Target="../media/image8.wmf"/><Relationship Id="rId12" Type="http://schemas.openxmlformats.org/officeDocument/2006/relationships/oleObject" Target="../embeddings/oleObject5.bin"/><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10.wmf"/><Relationship Id="rId5" Type="http://schemas.openxmlformats.org/officeDocument/2006/relationships/image" Target="../media/image7.wmf"/><Relationship Id="rId15" Type="http://schemas.openxmlformats.org/officeDocument/2006/relationships/image" Target="../media/image1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9.wmf"/><Relationship Id="rId1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0B5B-83C6-C94C-C0C7-438177ACB147}"/>
              </a:ext>
            </a:extLst>
          </p:cNvPr>
          <p:cNvSpPr>
            <a:spLocks noGrp="1"/>
          </p:cNvSpPr>
          <p:nvPr>
            <p:ph type="ctrTitle"/>
          </p:nvPr>
        </p:nvSpPr>
        <p:spPr>
          <a:xfrm>
            <a:off x="259080" y="838899"/>
            <a:ext cx="11932920" cy="1895157"/>
          </a:xfrm>
        </p:spPr>
        <p:txBody>
          <a:bodyPr>
            <a:noAutofit/>
          </a:bodyPr>
          <a:lstStyle/>
          <a:p>
            <a:r>
              <a:rPr lang="en-US" sz="4400" dirty="0"/>
              <a:t>Towards Trustworthy Feature Importance </a:t>
            </a:r>
            <a:br>
              <a:rPr lang="en-US" sz="4400" dirty="0"/>
            </a:br>
            <a:r>
              <a:rPr lang="en-US" sz="4400" dirty="0"/>
              <a:t>by </a:t>
            </a:r>
            <a:br>
              <a:rPr lang="en-US" sz="4400" dirty="0"/>
            </a:br>
            <a:r>
              <a:rPr lang="en-US" sz="4400" dirty="0"/>
              <a:t>Avoiding Unrestricted Permutations</a:t>
            </a:r>
          </a:p>
        </p:txBody>
      </p:sp>
      <p:sp>
        <p:nvSpPr>
          <p:cNvPr id="6" name="TextBox 5">
            <a:extLst>
              <a:ext uri="{FF2B5EF4-FFF2-40B4-BE49-F238E27FC236}">
                <a16:creationId xmlns:a16="http://schemas.microsoft.com/office/drawing/2014/main" id="{33C0EBA1-3164-99B7-0654-37FB5D3EE41F}"/>
              </a:ext>
            </a:extLst>
          </p:cNvPr>
          <p:cNvSpPr txBox="1"/>
          <p:nvPr/>
        </p:nvSpPr>
        <p:spPr>
          <a:xfrm>
            <a:off x="87284" y="3292948"/>
            <a:ext cx="11903825" cy="830997"/>
          </a:xfrm>
          <a:prstGeom prst="rect">
            <a:avLst/>
          </a:prstGeom>
          <a:noFill/>
        </p:spPr>
        <p:txBody>
          <a:bodyPr wrap="square">
            <a:spAutoFit/>
          </a:bodyPr>
          <a:lstStyle/>
          <a:p>
            <a:pPr algn="ctr"/>
            <a:r>
              <a:rPr lang="en-US" sz="2400" dirty="0">
                <a:solidFill>
                  <a:srgbClr val="000066"/>
                </a:solidFill>
              </a:rPr>
              <a:t>Emanuele Borgonovo, Francesco Cappelli, Xuefei Lu, Elmar Plischke and Cynthia Rudin</a:t>
            </a:r>
          </a:p>
          <a:p>
            <a:pPr algn="ctr"/>
            <a:endParaRPr lang="en-US" sz="2400" dirty="0">
              <a:solidFill>
                <a:srgbClr val="000066"/>
              </a:solidFill>
            </a:endParaRPr>
          </a:p>
        </p:txBody>
      </p:sp>
    </p:spTree>
    <p:extLst>
      <p:ext uri="{BB962C8B-B14F-4D97-AF65-F5344CB8AC3E}">
        <p14:creationId xmlns:p14="http://schemas.microsoft.com/office/powerpoint/2010/main" val="1910726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E38EAAE-B1F1-1484-38AC-01E3E61A876B}"/>
              </a:ext>
            </a:extLst>
          </p:cNvPr>
          <p:cNvSpPr>
            <a:spLocks noGrp="1"/>
          </p:cNvSpPr>
          <p:nvPr>
            <p:ph type="subTitle" idx="1"/>
          </p:nvPr>
        </p:nvSpPr>
        <p:spPr>
          <a:xfrm>
            <a:off x="-171450" y="355166"/>
            <a:ext cx="12534899" cy="391464"/>
          </a:xfrm>
        </p:spPr>
        <p:txBody>
          <a:bodyPr>
            <a:noAutofit/>
          </a:bodyPr>
          <a:lstStyle/>
          <a:p>
            <a:r>
              <a:rPr lang="en-US" sz="4000" dirty="0"/>
              <a:t>First idea: </a:t>
            </a:r>
            <a:r>
              <a:rPr lang="en-US" sz="4000" dirty="0">
                <a:solidFill>
                  <a:schemeClr val="accent6">
                    <a:lumMod val="50000"/>
                  </a:schemeClr>
                </a:solidFill>
              </a:rPr>
              <a:t>GCMR</a:t>
            </a:r>
          </a:p>
        </p:txBody>
      </p:sp>
      <p:sp>
        <p:nvSpPr>
          <p:cNvPr id="2" name="Subtitle 4">
            <a:extLst>
              <a:ext uri="{FF2B5EF4-FFF2-40B4-BE49-F238E27FC236}">
                <a16:creationId xmlns:a16="http://schemas.microsoft.com/office/drawing/2014/main" id="{7D3C29A6-AA73-C1BA-0558-985F2F66741C}"/>
              </a:ext>
            </a:extLst>
          </p:cNvPr>
          <p:cNvSpPr txBox="1">
            <a:spLocks/>
          </p:cNvSpPr>
          <p:nvPr/>
        </p:nvSpPr>
        <p:spPr>
          <a:xfrm>
            <a:off x="1942791" y="2608953"/>
            <a:ext cx="9144000" cy="1649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000066"/>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000066"/>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000066"/>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chemeClr val="accent6">
                    <a:lumMod val="50000"/>
                  </a:schemeClr>
                </a:solidFill>
              </a:rPr>
              <a:t>Conditional Model Reliance + Gaussian Transformation</a:t>
            </a:r>
            <a:endParaRPr lang="en-US" sz="4400" dirty="0"/>
          </a:p>
          <a:p>
            <a:endParaRPr lang="en-US" sz="4400" dirty="0">
              <a:solidFill>
                <a:schemeClr val="accent6">
                  <a:lumMod val="50000"/>
                </a:schemeClr>
              </a:solidFill>
            </a:endParaRPr>
          </a:p>
        </p:txBody>
      </p:sp>
      <p:sp>
        <p:nvSpPr>
          <p:cNvPr id="3" name="TextBox 2">
            <a:extLst>
              <a:ext uri="{FF2B5EF4-FFF2-40B4-BE49-F238E27FC236}">
                <a16:creationId xmlns:a16="http://schemas.microsoft.com/office/drawing/2014/main" id="{4BDC087D-4616-0E03-8E1A-D7B68A50DE5A}"/>
              </a:ext>
            </a:extLst>
          </p:cNvPr>
          <p:cNvSpPr txBox="1"/>
          <p:nvPr/>
        </p:nvSpPr>
        <p:spPr>
          <a:xfrm>
            <a:off x="3595154" y="4354066"/>
            <a:ext cx="8178777" cy="584775"/>
          </a:xfrm>
          <a:prstGeom prst="rect">
            <a:avLst/>
          </a:prstGeom>
          <a:noFill/>
        </p:spPr>
        <p:txBody>
          <a:bodyPr wrap="none" rtlCol="0">
            <a:spAutoFit/>
          </a:bodyPr>
          <a:lstStyle/>
          <a:p>
            <a:r>
              <a:rPr lang="en-US" sz="3200" dirty="0">
                <a:solidFill>
                  <a:srgbClr val="C00000"/>
                </a:solidFill>
              </a:rPr>
              <a:t>Permute only quantiles – always within range!</a:t>
            </a:r>
          </a:p>
        </p:txBody>
      </p:sp>
      <p:sp>
        <p:nvSpPr>
          <p:cNvPr id="6" name="TextBox 5">
            <a:extLst>
              <a:ext uri="{FF2B5EF4-FFF2-40B4-BE49-F238E27FC236}">
                <a16:creationId xmlns:a16="http://schemas.microsoft.com/office/drawing/2014/main" id="{02352C0A-20A8-2F35-69D4-98B8102CD5A5}"/>
              </a:ext>
            </a:extLst>
          </p:cNvPr>
          <p:cNvSpPr txBox="1"/>
          <p:nvPr/>
        </p:nvSpPr>
        <p:spPr>
          <a:xfrm>
            <a:off x="248409" y="1450275"/>
            <a:ext cx="8394478" cy="584775"/>
          </a:xfrm>
          <a:prstGeom prst="rect">
            <a:avLst/>
          </a:prstGeom>
          <a:noFill/>
        </p:spPr>
        <p:txBody>
          <a:bodyPr wrap="none" rtlCol="0">
            <a:spAutoFit/>
          </a:bodyPr>
          <a:lstStyle/>
          <a:p>
            <a:r>
              <a:rPr lang="en-US" sz="3200" dirty="0">
                <a:solidFill>
                  <a:srgbClr val="C00000"/>
                </a:solidFill>
              </a:rPr>
              <a:t>Permute only the variable’s unique information</a:t>
            </a:r>
          </a:p>
        </p:txBody>
      </p:sp>
      <p:sp>
        <p:nvSpPr>
          <p:cNvPr id="7" name="Down Arrow 6">
            <a:extLst>
              <a:ext uri="{FF2B5EF4-FFF2-40B4-BE49-F238E27FC236}">
                <a16:creationId xmlns:a16="http://schemas.microsoft.com/office/drawing/2014/main" id="{89F30BE7-D76D-4132-D5F9-0E293A071B1D}"/>
              </a:ext>
            </a:extLst>
          </p:cNvPr>
          <p:cNvSpPr/>
          <p:nvPr/>
        </p:nvSpPr>
        <p:spPr>
          <a:xfrm rot="7140000">
            <a:off x="7135521" y="3666880"/>
            <a:ext cx="292222" cy="754705"/>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C7ABC510-0D3C-7771-BD49-CD13AED9EBAE}"/>
              </a:ext>
            </a:extLst>
          </p:cNvPr>
          <p:cNvSpPr/>
          <p:nvPr/>
        </p:nvSpPr>
        <p:spPr>
          <a:xfrm rot="18300000">
            <a:off x="3866445" y="1844740"/>
            <a:ext cx="292222" cy="815803"/>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64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9754-1BBC-AB70-34B7-D5E13C3BF794}"/>
              </a:ext>
            </a:extLst>
          </p:cNvPr>
          <p:cNvSpPr>
            <a:spLocks noGrp="1"/>
          </p:cNvSpPr>
          <p:nvPr>
            <p:ph type="title"/>
          </p:nvPr>
        </p:nvSpPr>
        <p:spPr>
          <a:xfrm>
            <a:off x="367781" y="523621"/>
            <a:ext cx="12294637" cy="594995"/>
          </a:xfrm>
        </p:spPr>
        <p:txBody>
          <a:bodyPr>
            <a:normAutofit fontScale="90000"/>
          </a:bodyPr>
          <a:lstStyle/>
          <a:p>
            <a:pPr algn="ctr"/>
            <a:r>
              <a:rPr lang="en-US" dirty="0">
                <a:latin typeface="+mn-lt"/>
                <a:ea typeface="+mn-ea"/>
                <a:cs typeface="+mn-cs"/>
              </a:rPr>
              <a:t>The</a:t>
            </a:r>
            <a:r>
              <a:rPr lang="en-US" dirty="0">
                <a:solidFill>
                  <a:schemeClr val="accent6">
                    <a:lumMod val="50000"/>
                  </a:schemeClr>
                </a:solidFill>
              </a:rPr>
              <a:t> GCMR </a:t>
            </a:r>
            <a:r>
              <a:rPr lang="en-US" dirty="0">
                <a:latin typeface="+mn-lt"/>
                <a:ea typeface="+mn-ea"/>
                <a:cs typeface="+mn-cs"/>
              </a:rPr>
              <a:t>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9B0961-0258-C4EA-E506-A4FAA6C64B4B}"/>
                  </a:ext>
                </a:extLst>
              </p:cNvPr>
              <p:cNvSpPr>
                <a:spLocks noGrp="1"/>
              </p:cNvSpPr>
              <p:nvPr>
                <p:ph idx="1"/>
              </p:nvPr>
            </p:nvSpPr>
            <p:spPr>
              <a:xfrm>
                <a:off x="642257" y="1514169"/>
                <a:ext cx="10515600" cy="4351338"/>
              </a:xfrm>
            </p:spPr>
            <p:txBody>
              <a:bodyPr>
                <a:normAutofit/>
              </a:bodyPr>
              <a:lstStyle/>
              <a:p>
                <a:r>
                  <a:rPr lang="en-US" dirty="0"/>
                  <a:t>Map </a:t>
                </a:r>
                <a:r>
                  <a:rPr lang="en-US" dirty="0">
                    <a:solidFill>
                      <a:srgbClr val="C00000"/>
                    </a:solidFill>
                  </a:rPr>
                  <a:t>quantiles</a:t>
                </a:r>
                <a:r>
                  <a:rPr lang="en-US" dirty="0"/>
                  <a:t> of</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Sub>
                  </m:oMath>
                </a14:m>
                <a:r>
                  <a:rPr lang="en-US" dirty="0"/>
                  <a:t> into quantiles of Normal Random Variable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oMath>
                </a14:m>
                <a:r>
                  <a:rPr lang="en-US" dirty="0"/>
                  <a:t> </a:t>
                </a:r>
              </a:p>
              <a:p>
                <a:r>
                  <a:rPr lang="en-US" dirty="0"/>
                  <a:t>Calculate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𝐙</m:t>
                        </m:r>
                      </m:e>
                      <m:sub>
                        <m:r>
                          <a:rPr lang="en-US" b="0" i="0" smtClean="0">
                            <a:latin typeface="Cambria Math" panose="02040503050406030204" pitchFamily="18" charset="0"/>
                          </a:rPr>
                          <m:t>−</m:t>
                        </m:r>
                        <m:r>
                          <m:rPr>
                            <m:sty m:val="p"/>
                          </m:rPr>
                          <a:rPr lang="en-US">
                            <a:latin typeface="Cambria Math" panose="02040503050406030204" pitchFamily="18" charset="0"/>
                          </a:rPr>
                          <m:t>j</m:t>
                        </m:r>
                      </m:sub>
                    </m:sSub>
                    <m:r>
                      <a:rPr lang="en-US">
                        <a:latin typeface="Cambria Math" panose="02040503050406030204" pitchFamily="18" charset="0"/>
                      </a:rPr>
                      <m:t>]</m:t>
                    </m:r>
                  </m:oMath>
                </a14:m>
                <a:r>
                  <a:rPr lang="en-US" dirty="0"/>
                  <a:t> using any regression method</a:t>
                </a:r>
              </a:p>
              <a:p>
                <a:r>
                  <a:rPr lang="en-US" dirty="0"/>
                  <a:t>Calculate the residual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r</m:t>
                        </m:r>
                      </m:sup>
                    </m:sSubSup>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j</m:t>
                        </m:r>
                      </m:sub>
                    </m:sSub>
                    <m:r>
                      <a:rPr lang="en-US" b="0" i="0" smtClean="0">
                        <a:latin typeface="Cambria Math" panose="02040503050406030204" pitchFamily="18" charset="0"/>
                      </a:rPr>
                      <m:t>−</m:t>
                    </m:r>
                    <m:r>
                      <m:rPr>
                        <m:sty m:val="p"/>
                      </m:rPr>
                      <a:rPr lang="en-US" smtClean="0">
                        <a:latin typeface="Cambria Math" panose="02040503050406030204" pitchFamily="18" charset="0"/>
                      </a:rPr>
                      <m:t>E</m:t>
                    </m:r>
                    <m:r>
                      <a:rPr lang="en-US"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𝐙</m:t>
                        </m:r>
                      </m:e>
                      <m:sub>
                        <m:r>
                          <a:rPr lang="en-US" b="0" i="0" smtClean="0">
                            <a:latin typeface="Cambria Math" panose="02040503050406030204" pitchFamily="18" charset="0"/>
                          </a:rPr>
                          <m:t>−</m:t>
                        </m:r>
                        <m:r>
                          <m:rPr>
                            <m:sty m:val="p"/>
                          </m:rPr>
                          <a:rPr lang="en-US">
                            <a:latin typeface="Cambria Math" panose="02040503050406030204" pitchFamily="18" charset="0"/>
                          </a:rPr>
                          <m:t>j</m:t>
                        </m:r>
                      </m:sub>
                    </m:sSub>
                    <m:r>
                      <a:rPr lang="en-US">
                        <a:latin typeface="Cambria Math" panose="02040503050406030204" pitchFamily="18" charset="0"/>
                      </a:rPr>
                      <m:t>]</m:t>
                    </m:r>
                  </m:oMath>
                </a14:m>
                <a:r>
                  <a:rPr lang="en-US" dirty="0"/>
                  <a:t>  (</a:t>
                </a:r>
                <a:r>
                  <a:rPr lang="en-US" dirty="0">
                    <a:solidFill>
                      <a:srgbClr val="C00000"/>
                    </a:solidFill>
                  </a:rPr>
                  <a:t>“unique information”</a:t>
                </a:r>
                <a:r>
                  <a:rPr lang="en-US" dirty="0"/>
                  <a:t>) </a:t>
                </a:r>
              </a:p>
              <a:p>
                <a:r>
                  <a:rPr lang="en-US" dirty="0">
                    <a:solidFill>
                      <a:srgbClr val="C00000"/>
                    </a:solidFill>
                  </a:rPr>
                  <a:t>Permute </a:t>
                </a:r>
                <a:r>
                  <a:rPr lang="en-US" dirty="0">
                    <a:solidFill>
                      <a:srgbClr val="002060"/>
                    </a:solidFill>
                  </a:rPr>
                  <a:t>the residuals</a:t>
                </a:r>
                <a:r>
                  <a:rPr lang="en-US" dirty="0">
                    <a:solidFill>
                      <a:srgbClr val="C00000"/>
                    </a:solidFill>
                  </a:rPr>
                  <a:t> </a:t>
                </a:r>
                <a:r>
                  <a:rPr lang="en-US" dirty="0"/>
                  <a:t>to obtain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j</m:t>
                        </m:r>
                      </m:sub>
                      <m:sup>
                        <m:r>
                          <a:rPr lang="en-US" b="0" i="1" smtClean="0">
                            <a:latin typeface="Cambria Math" panose="02040503050406030204" pitchFamily="18" charset="0"/>
                          </a:rPr>
                          <m:t>𝜋</m:t>
                        </m:r>
                        <m:r>
                          <a:rPr lang="en-US" b="0" i="1" smtClean="0">
                            <a:latin typeface="Cambria Math" panose="02040503050406030204" pitchFamily="18" charset="0"/>
                          </a:rPr>
                          <m:t>, </m:t>
                        </m:r>
                        <m:r>
                          <m:rPr>
                            <m:sty m:val="p"/>
                          </m:rPr>
                          <a:rPr lang="en-US" b="0" i="0" smtClean="0">
                            <a:latin typeface="Cambria Math" panose="02040503050406030204" pitchFamily="18" charset="0"/>
                          </a:rPr>
                          <m:t>r</m:t>
                        </m:r>
                      </m:sup>
                    </m:sSubSup>
                  </m:oMath>
                </a14:m>
                <a:endParaRPr lang="en-US" dirty="0"/>
              </a:p>
              <a:p>
                <a:r>
                  <a:rPr lang="en-US" dirty="0"/>
                  <a:t>Add back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j</m:t>
                        </m:r>
                      </m:sub>
                      <m:sup>
                        <m:r>
                          <a:rPr lang="en-US" b="0" i="1" smtClean="0">
                            <a:latin typeface="Cambria Math" panose="02040503050406030204" pitchFamily="18" charset="0"/>
                          </a:rPr>
                          <m:t>𝜋</m:t>
                        </m:r>
                        <m:r>
                          <a:rPr lang="en-US" b="0" i="1" smtClean="0">
                            <a:latin typeface="Cambria Math" panose="02040503050406030204" pitchFamily="18" charset="0"/>
                          </a:rPr>
                          <m:t>, </m:t>
                        </m:r>
                        <m:r>
                          <m:rPr>
                            <m:sty m:val="p"/>
                          </m:rPr>
                          <a:rPr lang="en-US" b="0" i="0" smtClean="0">
                            <a:latin typeface="Cambria Math" panose="02040503050406030204" pitchFamily="18" charset="0"/>
                          </a:rPr>
                          <m:t>r</m:t>
                        </m:r>
                      </m:sup>
                    </m:sSubSup>
                  </m:oMath>
                </a14:m>
                <a:r>
                  <a:rPr lang="en-US" dirty="0"/>
                  <a:t> to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𝐙</m:t>
                        </m:r>
                      </m:e>
                      <m:sub>
                        <m:r>
                          <a:rPr lang="en-US" b="0" i="1" smtClean="0">
                            <a:latin typeface="Cambria Math" panose="02040503050406030204" pitchFamily="18" charset="0"/>
                          </a:rPr>
                          <m:t>−</m:t>
                        </m:r>
                        <m:r>
                          <m:rPr>
                            <m:sty m:val="p"/>
                          </m:rPr>
                          <a:rPr lang="en-US">
                            <a:latin typeface="Cambria Math" panose="02040503050406030204" pitchFamily="18" charset="0"/>
                          </a:rPr>
                          <m:t>j</m:t>
                        </m:r>
                      </m:sub>
                    </m:sSub>
                    <m:r>
                      <a:rPr lang="en-US">
                        <a:latin typeface="Cambria Math" panose="02040503050406030204" pitchFamily="18" charset="0"/>
                      </a:rPr>
                      <m:t>]</m:t>
                    </m:r>
                  </m:oMath>
                </a14:m>
                <a:r>
                  <a:rPr lang="en-US" dirty="0"/>
                  <a:t>  to obtain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b="0" i="1" smtClean="0">
                            <a:latin typeface="Cambria Math" panose="02040503050406030204" pitchFamily="18" charset="0"/>
                          </a:rPr>
                          <m:t>𝜋</m:t>
                        </m:r>
                      </m:sup>
                    </m:sSubSup>
                    <m:r>
                      <a:rPr lang="en-US">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i="1">
                            <a:latin typeface="Cambria Math" panose="02040503050406030204" pitchFamily="18" charset="0"/>
                          </a:rPr>
                          <m:t>𝜋</m:t>
                        </m:r>
                        <m:r>
                          <a:rPr lang="en-US" i="1">
                            <a:latin typeface="Cambria Math" panose="02040503050406030204" pitchFamily="18" charset="0"/>
                          </a:rPr>
                          <m:t>, </m:t>
                        </m:r>
                        <m:r>
                          <m:rPr>
                            <m:sty m:val="p"/>
                          </m:rPr>
                          <a:rPr lang="en-US">
                            <a:latin typeface="Cambria Math" panose="02040503050406030204" pitchFamily="18" charset="0"/>
                          </a:rPr>
                          <m:t>r</m:t>
                        </m:r>
                      </m:sup>
                    </m:sSubSup>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𝐙</m:t>
                        </m:r>
                      </m:e>
                      <m:sub>
                        <m:r>
                          <a:rPr lang="en-US" b="0" i="0" smtClean="0">
                            <a:latin typeface="Cambria Math" panose="02040503050406030204" pitchFamily="18" charset="0"/>
                          </a:rPr>
                          <m:t>−</m:t>
                        </m:r>
                        <m:r>
                          <m:rPr>
                            <m:sty m:val="p"/>
                          </m:rPr>
                          <a:rPr lang="en-US">
                            <a:latin typeface="Cambria Math" panose="02040503050406030204" pitchFamily="18" charset="0"/>
                          </a:rPr>
                          <m:t>j</m:t>
                        </m:r>
                      </m:sub>
                    </m:sSub>
                    <m:r>
                      <a:rPr lang="en-US">
                        <a:latin typeface="Cambria Math" panose="02040503050406030204" pitchFamily="18" charset="0"/>
                      </a:rPr>
                      <m:t>]</m:t>
                    </m:r>
                  </m:oMath>
                </a14:m>
                <a:r>
                  <a:rPr lang="en-US" dirty="0"/>
                  <a:t> </a:t>
                </a:r>
              </a:p>
              <a:p>
                <a:r>
                  <a:rPr lang="en-US" dirty="0"/>
                  <a:t>Map </a:t>
                </a:r>
                <a14:m>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b="0" i="1" smtClean="0">
                            <a:latin typeface="Cambria Math" panose="02040503050406030204" pitchFamily="18" charset="0"/>
                          </a:rPr>
                          <m:t>′</m:t>
                        </m:r>
                      </m:sup>
                    </m:sSubSup>
                  </m:oMath>
                </a14:m>
                <a:r>
                  <a:rPr lang="en-US" dirty="0"/>
                  <a:t> </a:t>
                </a:r>
                <a:r>
                  <a:rPr lang="en-US" dirty="0">
                    <a:solidFill>
                      <a:srgbClr val="C00000"/>
                    </a:solidFill>
                  </a:rPr>
                  <a:t>back from quantiles</a:t>
                </a:r>
                <a:r>
                  <a:rPr lang="en-US" dirty="0"/>
                  <a:t> to obtain </a:t>
                </a:r>
                <a14:m>
                  <m:oMath xmlns:m="http://schemas.openxmlformats.org/officeDocument/2006/math">
                    <m:sSubSup>
                      <m:sSubSupPr>
                        <m:ctrlPr>
                          <a:rPr lang="en-US" b="0" i="1" smtClean="0">
                            <a:latin typeface="Cambria Math" panose="02040503050406030204" pitchFamily="18" charset="0"/>
                          </a:rPr>
                        </m:ctrlPr>
                      </m:sSubSup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up>
                        <m:r>
                          <a:rPr lang="en-US" b="0" i="1" smtClean="0">
                            <a:latin typeface="Cambria Math" panose="02040503050406030204" pitchFamily="18" charset="0"/>
                          </a:rPr>
                          <m:t>𝜋</m:t>
                        </m:r>
                      </m:sup>
                    </m:sSubSup>
                  </m:oMath>
                </a14:m>
                <a:r>
                  <a:rPr lang="en-US" dirty="0"/>
                  <a:t> </a:t>
                </a:r>
              </a:p>
            </p:txBody>
          </p:sp>
        </mc:Choice>
        <mc:Fallback xmlns="">
          <p:sp>
            <p:nvSpPr>
              <p:cNvPr id="3" name="Content Placeholder 2">
                <a:extLst>
                  <a:ext uri="{FF2B5EF4-FFF2-40B4-BE49-F238E27FC236}">
                    <a16:creationId xmlns:a16="http://schemas.microsoft.com/office/drawing/2014/main" id="{E99B0961-0258-C4EA-E506-A4FAA6C64B4B}"/>
                  </a:ext>
                </a:extLst>
              </p:cNvPr>
              <p:cNvSpPr>
                <a:spLocks noGrp="1" noRot="1" noChangeAspect="1" noMove="1" noResize="1" noEditPoints="1" noAdjustHandles="1" noChangeArrowheads="1" noChangeShapeType="1" noTextEdit="1"/>
              </p:cNvSpPr>
              <p:nvPr>
                <p:ph idx="1"/>
              </p:nvPr>
            </p:nvSpPr>
            <p:spPr>
              <a:xfrm>
                <a:off x="642257" y="1514169"/>
                <a:ext cx="10515600" cy="4351338"/>
              </a:xfrm>
              <a:blipFill>
                <a:blip r:embed="rId2"/>
                <a:stretch>
                  <a:fillRect l="-1043" t="-2521" r="-1043"/>
                </a:stretch>
              </a:blipFill>
            </p:spPr>
            <p:txBody>
              <a:bodyPr/>
              <a:lstStyle/>
              <a:p>
                <a:r>
                  <a:rPr lang="en-GB">
                    <a:noFill/>
                  </a:rPr>
                  <a:t> </a:t>
                </a:r>
              </a:p>
            </p:txBody>
          </p:sp>
        </mc:Fallback>
      </mc:AlternateContent>
    </p:spTree>
    <p:extLst>
      <p:ext uri="{BB962C8B-B14F-4D97-AF65-F5344CB8AC3E}">
        <p14:creationId xmlns:p14="http://schemas.microsoft.com/office/powerpoint/2010/main" val="366327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8DC790-E1F3-DA1E-9E46-B63108331C07}"/>
                  </a:ext>
                </a:extLst>
              </p:cNvPr>
              <p:cNvSpPr>
                <a:spLocks noGrp="1"/>
              </p:cNvSpPr>
              <p:nvPr>
                <p:ph type="title"/>
              </p:nvPr>
            </p:nvSpPr>
            <p:spPr>
              <a:xfrm>
                <a:off x="-145074" y="237393"/>
                <a:ext cx="12231566" cy="690195"/>
              </a:xfrm>
            </p:spPr>
            <p:txBody>
              <a:bodyPr>
                <a:noAutofit/>
              </a:bodyPr>
              <a:lstStyle/>
              <a:p>
                <a:r>
                  <a:rPr lang="en-US" sz="3200" dirty="0"/>
                  <a:t>Step 1: Map </a:t>
                </a:r>
                <a:r>
                  <a:rPr lang="en-US" sz="3200" dirty="0">
                    <a:solidFill>
                      <a:srgbClr val="C00000"/>
                    </a:solidFill>
                  </a:rPr>
                  <a:t>quantiles</a:t>
                </a:r>
                <a:r>
                  <a:rPr lang="en-US" sz="3200" dirty="0"/>
                  <a:t> of</a:t>
                </a:r>
                <a14:m>
                  <m:oMath xmlns:m="http://schemas.openxmlformats.org/officeDocument/2006/math">
                    <m:r>
                      <a:rPr lang="en-US" sz="3200">
                        <a:latin typeface="Cambria Math" panose="02040503050406030204" pitchFamily="18" charset="0"/>
                      </a:rPr>
                      <m:t> </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X</m:t>
                        </m:r>
                      </m:e>
                      <m:sub>
                        <m:r>
                          <m:rPr>
                            <m:sty m:val="p"/>
                          </m:rPr>
                          <a:rPr lang="en-US" sz="3200">
                            <a:latin typeface="Cambria Math" panose="02040503050406030204" pitchFamily="18" charset="0"/>
                          </a:rPr>
                          <m:t>j</m:t>
                        </m:r>
                      </m:sub>
                    </m:sSub>
                  </m:oMath>
                </a14:m>
                <a:r>
                  <a:rPr lang="en-US" sz="3200" dirty="0"/>
                  <a:t> into quantiles of Normal Random Variable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Z</m:t>
                        </m:r>
                      </m:e>
                      <m:sub>
                        <m:r>
                          <m:rPr>
                            <m:sty m:val="p"/>
                          </m:rPr>
                          <a:rPr lang="en-US" sz="3200">
                            <a:latin typeface="Cambria Math" panose="02040503050406030204" pitchFamily="18" charset="0"/>
                          </a:rPr>
                          <m:t>j</m:t>
                        </m:r>
                      </m:sub>
                    </m:sSub>
                  </m:oMath>
                </a14:m>
                <a:r>
                  <a:rPr lang="en-US" sz="3200" dirty="0"/>
                  <a:t> </a:t>
                </a:r>
                <a:br>
                  <a:rPr lang="en-US" sz="3200" dirty="0"/>
                </a:br>
                <a:endParaRPr lang="en-US" sz="3200" dirty="0"/>
              </a:p>
            </p:txBody>
          </p:sp>
        </mc:Choice>
        <mc:Fallback xmlns="">
          <p:sp>
            <p:nvSpPr>
              <p:cNvPr id="2" name="Title 1">
                <a:extLst>
                  <a:ext uri="{FF2B5EF4-FFF2-40B4-BE49-F238E27FC236}">
                    <a16:creationId xmlns:a16="http://schemas.microsoft.com/office/drawing/2014/main" id="{D68DC790-E1F3-DA1E-9E46-B63108331C07}"/>
                  </a:ext>
                </a:extLst>
              </p:cNvPr>
              <p:cNvSpPr>
                <a:spLocks noGrp="1" noRot="1" noChangeAspect="1" noMove="1" noResize="1" noEditPoints="1" noAdjustHandles="1" noChangeArrowheads="1" noChangeShapeType="1" noTextEdit="1"/>
              </p:cNvSpPr>
              <p:nvPr>
                <p:ph type="title"/>
              </p:nvPr>
            </p:nvSpPr>
            <p:spPr>
              <a:xfrm>
                <a:off x="-145074" y="237393"/>
                <a:ext cx="12231566" cy="690195"/>
              </a:xfrm>
              <a:blipFill>
                <a:blip r:embed="rId3"/>
                <a:stretch>
                  <a:fillRect t="-38938"/>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763945A6-BD22-6439-D95A-ED83E6486E9B}"/>
              </a:ext>
            </a:extLst>
          </p:cNvPr>
          <p:cNvPicPr>
            <a:picLocks noGrp="1" noChangeAspect="1"/>
          </p:cNvPicPr>
          <p:nvPr>
            <p:ph idx="1"/>
          </p:nvPr>
        </p:nvPicPr>
        <p:blipFill>
          <a:blip r:embed="rId4"/>
          <a:stretch>
            <a:fillRect/>
          </a:stretch>
        </p:blipFill>
        <p:spPr>
          <a:xfrm>
            <a:off x="130826" y="1266092"/>
            <a:ext cx="6149813" cy="4612360"/>
          </a:xfrm>
          <a:prstGeom prst="rect">
            <a:avLst/>
          </a:prstGeom>
        </p:spPr>
      </p:pic>
      <p:grpSp>
        <p:nvGrpSpPr>
          <p:cNvPr id="9" name="Group 8">
            <a:extLst>
              <a:ext uri="{FF2B5EF4-FFF2-40B4-BE49-F238E27FC236}">
                <a16:creationId xmlns:a16="http://schemas.microsoft.com/office/drawing/2014/main" id="{A323E16A-A175-9189-8386-9A8A76C925F0}"/>
              </a:ext>
            </a:extLst>
          </p:cNvPr>
          <p:cNvGrpSpPr/>
          <p:nvPr/>
        </p:nvGrpSpPr>
        <p:grpSpPr>
          <a:xfrm>
            <a:off x="3336681" y="1357313"/>
            <a:ext cx="8784573" cy="4612360"/>
            <a:chOff x="3336681" y="1357313"/>
            <a:chExt cx="8784573" cy="4612360"/>
          </a:xfrm>
        </p:grpSpPr>
        <p:pic>
          <p:nvPicPr>
            <p:cNvPr id="5" name="Picture 4">
              <a:extLst>
                <a:ext uri="{FF2B5EF4-FFF2-40B4-BE49-F238E27FC236}">
                  <a16:creationId xmlns:a16="http://schemas.microsoft.com/office/drawing/2014/main" id="{E6CECD0C-AEFE-46EC-6586-04F01E43985F}"/>
                </a:ext>
              </a:extLst>
            </p:cNvPr>
            <p:cNvPicPr>
              <a:picLocks noChangeAspect="1"/>
            </p:cNvPicPr>
            <p:nvPr/>
          </p:nvPicPr>
          <p:blipFill>
            <a:blip r:embed="rId5"/>
            <a:stretch>
              <a:fillRect/>
            </a:stretch>
          </p:blipFill>
          <p:spPr>
            <a:xfrm>
              <a:off x="5971441" y="1357313"/>
              <a:ext cx="6149813" cy="4612360"/>
            </a:xfrm>
            <a:prstGeom prst="rect">
              <a:avLst/>
            </a:prstGeom>
          </p:spPr>
        </p:pic>
        <p:sp>
          <p:nvSpPr>
            <p:cNvPr id="8" name="Arc 7">
              <a:extLst>
                <a:ext uri="{FF2B5EF4-FFF2-40B4-BE49-F238E27FC236}">
                  <a16:creationId xmlns:a16="http://schemas.microsoft.com/office/drawing/2014/main" id="{631B0BB3-7BA0-612C-1018-F4D812A2A64B}"/>
                </a:ext>
              </a:extLst>
            </p:cNvPr>
            <p:cNvSpPr/>
            <p:nvPr/>
          </p:nvSpPr>
          <p:spPr>
            <a:xfrm>
              <a:off x="3336681" y="2473937"/>
              <a:ext cx="6888773" cy="747346"/>
            </a:xfrm>
            <a:prstGeom prst="arc">
              <a:avLst>
                <a:gd name="adj1" fmla="val 11102717"/>
                <a:gd name="adj2" fmla="val 21440220"/>
              </a:avLst>
            </a:prstGeom>
            <a:ln w="28575">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7549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F9876B2-5F0E-A3AB-5239-9CFD2D1E4ACE}"/>
              </a:ext>
            </a:extLst>
          </p:cNvPr>
          <p:cNvSpPr txBox="1"/>
          <p:nvPr/>
        </p:nvSpPr>
        <p:spPr>
          <a:xfrm>
            <a:off x="6990583" y="250581"/>
            <a:ext cx="4156138" cy="584775"/>
          </a:xfrm>
          <a:prstGeom prst="rect">
            <a:avLst/>
          </a:prstGeom>
          <a:noFill/>
        </p:spPr>
        <p:txBody>
          <a:bodyPr wrap="none" rtlCol="0">
            <a:spAutoFit/>
          </a:bodyPr>
          <a:lstStyle/>
          <a:p>
            <a:r>
              <a:rPr lang="en-US" sz="3200" dirty="0">
                <a:solidFill>
                  <a:srgbClr val="0033CC"/>
                </a:solidFill>
              </a:rPr>
              <a:t>3: Calculate Residuals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5FEF058-A918-2B3A-4F21-56C58BBF16D3}"/>
                  </a:ext>
                </a:extLst>
              </p:cNvPr>
              <p:cNvSpPr txBox="1"/>
              <p:nvPr/>
            </p:nvSpPr>
            <p:spPr>
              <a:xfrm>
                <a:off x="770795" y="156941"/>
                <a:ext cx="5463675" cy="1116781"/>
              </a:xfrm>
              <a:prstGeom prst="rect">
                <a:avLst/>
              </a:prstGeom>
              <a:noFill/>
            </p:spPr>
            <p:txBody>
              <a:bodyPr wrap="none" rtlCol="0">
                <a:spAutoFit/>
              </a:bodyPr>
              <a:lstStyle/>
              <a:p>
                <a:r>
                  <a:rPr lang="en-US" sz="3200" dirty="0">
                    <a:solidFill>
                      <a:srgbClr val="0033CC"/>
                    </a:solidFill>
                  </a:rPr>
                  <a:t>2: Non-Parametric Regression</a:t>
                </a:r>
              </a:p>
              <a:p>
                <a:pPr/>
                <a14:m>
                  <m:oMathPara xmlns:m="http://schemas.openxmlformats.org/officeDocument/2006/math">
                    <m:oMathParaPr>
                      <m:jc m:val="centerGroup"/>
                    </m:oMathParaPr>
                    <m:oMath xmlns:m="http://schemas.openxmlformats.org/officeDocument/2006/math">
                      <m:r>
                        <a:rPr lang="en-US" sz="3200" b="0" i="1" smtClean="0">
                          <a:solidFill>
                            <a:srgbClr val="0033CC"/>
                          </a:solidFill>
                          <a:latin typeface="Cambria Math" panose="02040503050406030204" pitchFamily="18" charset="0"/>
                        </a:rPr>
                        <m:t>𝐸</m:t>
                      </m:r>
                      <m:r>
                        <a:rPr lang="en-US" sz="3200" b="0" i="1" smtClean="0">
                          <a:solidFill>
                            <a:srgbClr val="0033CC"/>
                          </a:solidFill>
                          <a:latin typeface="Cambria Math" panose="02040503050406030204" pitchFamily="18" charset="0"/>
                        </a:rPr>
                        <m:t>[</m:t>
                      </m:r>
                      <m:r>
                        <a:rPr lang="en-US" sz="3200" b="0" i="1" smtClean="0">
                          <a:solidFill>
                            <a:srgbClr val="0033CC"/>
                          </a:solidFill>
                          <a:latin typeface="Cambria Math" panose="02040503050406030204" pitchFamily="18" charset="0"/>
                        </a:rPr>
                        <m:t>𝑍</m:t>
                      </m:r>
                      <m:r>
                        <a:rPr lang="en-US" sz="3200" b="0" i="1" smtClean="0">
                          <a:solidFill>
                            <a:srgbClr val="0033CC"/>
                          </a:solidFill>
                          <a:latin typeface="Cambria Math" panose="02040503050406030204" pitchFamily="18" charset="0"/>
                        </a:rPr>
                        <m:t>_</m:t>
                      </m:r>
                      <m:r>
                        <a:rPr lang="en-US" sz="3200" b="0" i="1" smtClean="0">
                          <a:solidFill>
                            <a:srgbClr val="0033CC"/>
                          </a:solidFill>
                          <a:latin typeface="Cambria Math" panose="02040503050406030204" pitchFamily="18" charset="0"/>
                        </a:rPr>
                        <m:t>𝑗</m:t>
                      </m:r>
                      <m:r>
                        <a:rPr lang="en-US" sz="3200" b="0" i="1" smtClean="0">
                          <a:solidFill>
                            <a:srgbClr val="0033CC"/>
                          </a:solidFill>
                          <a:latin typeface="Cambria Math" panose="02040503050406030204" pitchFamily="18" charset="0"/>
                        </a:rPr>
                        <m:t>|</m:t>
                      </m:r>
                      <m:sSub>
                        <m:sSubPr>
                          <m:ctrlPr>
                            <a:rPr lang="en-US" sz="3200" b="0" i="1" smtClean="0">
                              <a:solidFill>
                                <a:srgbClr val="0033CC"/>
                              </a:solidFill>
                              <a:latin typeface="Cambria Math" panose="02040503050406030204" pitchFamily="18" charset="0"/>
                            </a:rPr>
                          </m:ctrlPr>
                        </m:sSubPr>
                        <m:e>
                          <m:r>
                            <a:rPr lang="en-US" sz="3200" b="1" i="1" smtClean="0">
                              <a:solidFill>
                                <a:srgbClr val="0033CC"/>
                              </a:solidFill>
                              <a:latin typeface="Cambria Math" panose="02040503050406030204" pitchFamily="18" charset="0"/>
                            </a:rPr>
                            <m:t>𝒁</m:t>
                          </m:r>
                        </m:e>
                        <m:sub>
                          <m:r>
                            <a:rPr lang="en-US" sz="3200" b="0" i="1" smtClean="0">
                              <a:solidFill>
                                <a:srgbClr val="0033CC"/>
                              </a:solidFill>
                              <a:latin typeface="Cambria Math" panose="02040503050406030204" pitchFamily="18" charset="0"/>
                            </a:rPr>
                            <m:t>−</m:t>
                          </m:r>
                          <m:r>
                            <a:rPr lang="en-US" sz="3200" b="0" i="1" smtClean="0">
                              <a:solidFill>
                                <a:srgbClr val="0033CC"/>
                              </a:solidFill>
                              <a:latin typeface="Cambria Math" panose="02040503050406030204" pitchFamily="18" charset="0"/>
                            </a:rPr>
                            <m:t>𝑗</m:t>
                          </m:r>
                        </m:sub>
                      </m:sSub>
                      <m:r>
                        <a:rPr lang="en-US" sz="3200" b="0" i="1" smtClean="0">
                          <a:solidFill>
                            <a:srgbClr val="0033CC"/>
                          </a:solidFill>
                          <a:latin typeface="Cambria Math" panose="02040503050406030204" pitchFamily="18" charset="0"/>
                        </a:rPr>
                        <m:t>]</m:t>
                      </m:r>
                    </m:oMath>
                  </m:oMathPara>
                </a14:m>
                <a:endParaRPr lang="en-US" sz="3200" dirty="0">
                  <a:solidFill>
                    <a:srgbClr val="0033CC"/>
                  </a:solidFill>
                </a:endParaRPr>
              </a:p>
            </p:txBody>
          </p:sp>
        </mc:Choice>
        <mc:Fallback xmlns="">
          <p:sp>
            <p:nvSpPr>
              <p:cNvPr id="13" name="TextBox 12">
                <a:extLst>
                  <a:ext uri="{FF2B5EF4-FFF2-40B4-BE49-F238E27FC236}">
                    <a16:creationId xmlns:a16="http://schemas.microsoft.com/office/drawing/2014/main" id="{C5FEF058-A918-2B3A-4F21-56C58BBF16D3}"/>
                  </a:ext>
                </a:extLst>
              </p:cNvPr>
              <p:cNvSpPr txBox="1">
                <a:spLocks noRot="1" noChangeAspect="1" noMove="1" noResize="1" noEditPoints="1" noAdjustHandles="1" noChangeArrowheads="1" noChangeShapeType="1" noTextEdit="1"/>
              </p:cNvSpPr>
              <p:nvPr/>
            </p:nvSpPr>
            <p:spPr>
              <a:xfrm>
                <a:off x="770795" y="156941"/>
                <a:ext cx="5463675" cy="1116781"/>
              </a:xfrm>
              <a:prstGeom prst="rect">
                <a:avLst/>
              </a:prstGeom>
              <a:blipFill>
                <a:blip r:embed="rId2"/>
                <a:stretch>
                  <a:fillRect l="-2787" t="-6557" r="-200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FAD33092-51F8-99D5-7CCD-B3C3BE28E032}"/>
              </a:ext>
            </a:extLst>
          </p:cNvPr>
          <p:cNvPicPr>
            <a:picLocks noChangeAspect="1"/>
          </p:cNvPicPr>
          <p:nvPr/>
        </p:nvPicPr>
        <p:blipFill>
          <a:blip r:embed="rId3"/>
          <a:stretch>
            <a:fillRect/>
          </a:stretch>
        </p:blipFill>
        <p:spPr>
          <a:xfrm>
            <a:off x="216144" y="1234159"/>
            <a:ext cx="6108456" cy="4581342"/>
          </a:xfrm>
          <a:prstGeom prst="rect">
            <a:avLst/>
          </a:prstGeom>
        </p:spPr>
      </p:pic>
      <p:pic>
        <p:nvPicPr>
          <p:cNvPr id="16" name="Picture 15">
            <a:extLst>
              <a:ext uri="{FF2B5EF4-FFF2-40B4-BE49-F238E27FC236}">
                <a16:creationId xmlns:a16="http://schemas.microsoft.com/office/drawing/2014/main" id="{A75BDA44-261E-718C-4BA8-02D847E74AB2}"/>
              </a:ext>
            </a:extLst>
          </p:cNvPr>
          <p:cNvPicPr>
            <a:picLocks noChangeAspect="1"/>
          </p:cNvPicPr>
          <p:nvPr/>
        </p:nvPicPr>
        <p:blipFill>
          <a:blip r:embed="rId4"/>
          <a:stretch>
            <a:fillRect/>
          </a:stretch>
        </p:blipFill>
        <p:spPr>
          <a:xfrm>
            <a:off x="5969977" y="1244325"/>
            <a:ext cx="6005879" cy="4504409"/>
          </a:xfrm>
          <a:prstGeom prst="rect">
            <a:avLst/>
          </a:prstGeom>
        </p:spPr>
      </p:pic>
    </p:spTree>
    <p:extLst>
      <p:ext uri="{BB962C8B-B14F-4D97-AF65-F5344CB8AC3E}">
        <p14:creationId xmlns:p14="http://schemas.microsoft.com/office/powerpoint/2010/main" val="392819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537003-A458-1CC3-A768-B6A261634184}"/>
              </a:ext>
            </a:extLst>
          </p:cNvPr>
          <p:cNvSpPr txBox="1"/>
          <p:nvPr/>
        </p:nvSpPr>
        <p:spPr>
          <a:xfrm>
            <a:off x="1562102" y="399920"/>
            <a:ext cx="3935886" cy="584775"/>
          </a:xfrm>
          <a:prstGeom prst="rect">
            <a:avLst/>
          </a:prstGeom>
          <a:noFill/>
        </p:spPr>
        <p:txBody>
          <a:bodyPr wrap="none" rtlCol="0">
            <a:spAutoFit/>
          </a:bodyPr>
          <a:lstStyle/>
          <a:p>
            <a:r>
              <a:rPr lang="en-US" sz="3200" dirty="0">
                <a:solidFill>
                  <a:srgbClr val="0033CC"/>
                </a:solidFill>
              </a:rPr>
              <a:t>4: Permute Residuals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4E4CAD-F923-1906-0178-CCCC01E49F4B}"/>
                  </a:ext>
                </a:extLst>
              </p:cNvPr>
              <p:cNvSpPr txBox="1"/>
              <p:nvPr/>
            </p:nvSpPr>
            <p:spPr>
              <a:xfrm>
                <a:off x="6824766" y="399920"/>
                <a:ext cx="4497257" cy="1666610"/>
              </a:xfrm>
              <a:prstGeom prst="rect">
                <a:avLst/>
              </a:prstGeom>
              <a:noFill/>
            </p:spPr>
            <p:txBody>
              <a:bodyPr wrap="none" rtlCol="0">
                <a:spAutoFit/>
              </a:bodyPr>
              <a:lstStyle/>
              <a:p>
                <a:pPr algn="ctr"/>
                <a:r>
                  <a:rPr lang="en-US" sz="3200" dirty="0">
                    <a:solidFill>
                      <a:srgbClr val="0033CC"/>
                    </a:solidFill>
                  </a:rPr>
                  <a:t>5: Add Back </a:t>
                </a:r>
                <a14:m>
                  <m:oMath xmlns:m="http://schemas.openxmlformats.org/officeDocument/2006/math">
                    <m:r>
                      <a:rPr lang="en-US" sz="3200" b="0" i="1" smtClean="0">
                        <a:solidFill>
                          <a:srgbClr val="0033CC"/>
                        </a:solidFill>
                        <a:latin typeface="Cambria Math" panose="02040503050406030204" pitchFamily="18" charset="0"/>
                      </a:rPr>
                      <m:t>𝐸</m:t>
                    </m:r>
                    <m:r>
                      <a:rPr lang="en-US" sz="3200" b="0" i="1" smtClean="0">
                        <a:solidFill>
                          <a:srgbClr val="0033CC"/>
                        </a:solidFill>
                        <a:latin typeface="Cambria Math" panose="02040503050406030204" pitchFamily="18" charset="0"/>
                      </a:rPr>
                      <m:t>[</m:t>
                    </m:r>
                    <m:r>
                      <a:rPr lang="en-US" sz="3200" b="0" i="1" smtClean="0">
                        <a:solidFill>
                          <a:srgbClr val="0033CC"/>
                        </a:solidFill>
                        <a:latin typeface="Cambria Math" panose="02040503050406030204" pitchFamily="18" charset="0"/>
                      </a:rPr>
                      <m:t>𝑍</m:t>
                    </m:r>
                    <m:r>
                      <a:rPr lang="en-US" sz="3200" b="0" i="1" smtClean="0">
                        <a:solidFill>
                          <a:srgbClr val="0033CC"/>
                        </a:solidFill>
                        <a:latin typeface="Cambria Math" panose="02040503050406030204" pitchFamily="18" charset="0"/>
                      </a:rPr>
                      <m:t>_</m:t>
                    </m:r>
                    <m:r>
                      <a:rPr lang="en-US" sz="3200" b="0" i="1" smtClean="0">
                        <a:solidFill>
                          <a:srgbClr val="0033CC"/>
                        </a:solidFill>
                        <a:latin typeface="Cambria Math" panose="02040503050406030204" pitchFamily="18" charset="0"/>
                      </a:rPr>
                      <m:t>𝑗</m:t>
                    </m:r>
                    <m:r>
                      <a:rPr lang="en-US" sz="3200" b="0" i="1" smtClean="0">
                        <a:solidFill>
                          <a:srgbClr val="0033CC"/>
                        </a:solidFill>
                        <a:latin typeface="Cambria Math" panose="02040503050406030204" pitchFamily="18" charset="0"/>
                      </a:rPr>
                      <m:t>|</m:t>
                    </m:r>
                    <m:sSub>
                      <m:sSubPr>
                        <m:ctrlPr>
                          <a:rPr lang="en-US" sz="3200" b="0" i="1" smtClean="0">
                            <a:solidFill>
                              <a:srgbClr val="0033CC"/>
                            </a:solidFill>
                            <a:latin typeface="Cambria Math" panose="02040503050406030204" pitchFamily="18" charset="0"/>
                          </a:rPr>
                        </m:ctrlPr>
                      </m:sSubPr>
                      <m:e>
                        <m:r>
                          <a:rPr lang="en-US" sz="3200" b="1" i="1" smtClean="0">
                            <a:solidFill>
                              <a:srgbClr val="0033CC"/>
                            </a:solidFill>
                            <a:latin typeface="Cambria Math" panose="02040503050406030204" pitchFamily="18" charset="0"/>
                          </a:rPr>
                          <m:t>𝒁</m:t>
                        </m:r>
                      </m:e>
                      <m:sub>
                        <m:r>
                          <a:rPr lang="en-US" sz="3200" b="0" i="1" smtClean="0">
                            <a:solidFill>
                              <a:srgbClr val="0033CC"/>
                            </a:solidFill>
                            <a:latin typeface="Cambria Math" panose="02040503050406030204" pitchFamily="18" charset="0"/>
                          </a:rPr>
                          <m:t>−</m:t>
                        </m:r>
                        <m:r>
                          <a:rPr lang="en-US" sz="3200" b="0" i="1" smtClean="0">
                            <a:solidFill>
                              <a:srgbClr val="0033CC"/>
                            </a:solidFill>
                            <a:latin typeface="Cambria Math" panose="02040503050406030204" pitchFamily="18" charset="0"/>
                          </a:rPr>
                          <m:t>𝑗</m:t>
                        </m:r>
                      </m:sub>
                    </m:sSub>
                    <m:r>
                      <a:rPr lang="en-US" sz="3200" b="0" i="1" smtClean="0">
                        <a:solidFill>
                          <a:srgbClr val="0033CC"/>
                        </a:solidFill>
                        <a:latin typeface="Cambria Math" panose="02040503050406030204" pitchFamily="18" charset="0"/>
                      </a:rPr>
                      <m:t>]</m:t>
                    </m:r>
                  </m:oMath>
                </a14:m>
                <a:endParaRPr lang="en-US" sz="3200" dirty="0">
                  <a:solidFill>
                    <a:srgbClr val="0033CC"/>
                  </a:solidFill>
                </a:endParaRPr>
              </a:p>
              <a:p>
                <a:pPr algn="ctr"/>
                <a:r>
                  <a:rPr lang="en-US" sz="3200" dirty="0">
                    <a:solidFill>
                      <a:srgbClr val="0033CC"/>
                    </a:solidFill>
                  </a:rPr>
                  <a:t> to obtain </a:t>
                </a:r>
                <a14:m>
                  <m:oMath xmlns:m="http://schemas.openxmlformats.org/officeDocument/2006/math">
                    <m:sSubSup>
                      <m:sSubSupPr>
                        <m:ctrlPr>
                          <a:rPr lang="en-US" sz="3200" b="0" i="1" smtClean="0">
                            <a:solidFill>
                              <a:srgbClr val="0033CC"/>
                            </a:solidFill>
                            <a:latin typeface="Cambria Math" panose="02040503050406030204" pitchFamily="18" charset="0"/>
                          </a:rPr>
                        </m:ctrlPr>
                      </m:sSubSupPr>
                      <m:e>
                        <m:r>
                          <a:rPr lang="en-US" sz="3200" b="0" i="1" smtClean="0">
                            <a:solidFill>
                              <a:srgbClr val="0033CC"/>
                            </a:solidFill>
                            <a:latin typeface="Cambria Math" panose="02040503050406030204" pitchFamily="18" charset="0"/>
                          </a:rPr>
                          <m:t>𝑍</m:t>
                        </m:r>
                      </m:e>
                      <m:sub>
                        <m:r>
                          <a:rPr lang="en-US" sz="3200" b="0" i="1" smtClean="0">
                            <a:solidFill>
                              <a:srgbClr val="0033CC"/>
                            </a:solidFill>
                            <a:latin typeface="Cambria Math" panose="02040503050406030204" pitchFamily="18" charset="0"/>
                          </a:rPr>
                          <m:t>𝑗</m:t>
                        </m:r>
                      </m:sub>
                      <m:sup>
                        <m:r>
                          <a:rPr lang="en-US" sz="3200" b="0" i="1" smtClean="0">
                            <a:solidFill>
                              <a:srgbClr val="0033CC"/>
                            </a:solidFill>
                            <a:latin typeface="Cambria Math" panose="02040503050406030204" pitchFamily="18" charset="0"/>
                          </a:rPr>
                          <m:t>𝜋</m:t>
                        </m:r>
                      </m:sup>
                    </m:sSubSup>
                  </m:oMath>
                </a14:m>
                <a:endParaRPr lang="en-US" sz="3200" b="0" i="1" dirty="0">
                  <a:solidFill>
                    <a:srgbClr val="0033CC"/>
                  </a:solidFill>
                  <a:latin typeface="Cambria Math" panose="02040503050406030204" pitchFamily="18" charset="0"/>
                </a:endParaRPr>
              </a:p>
              <a:p>
                <a:r>
                  <a:rPr lang="en-US" sz="3200" dirty="0">
                    <a:solidFill>
                      <a:srgbClr val="0033CC"/>
                    </a:solidFill>
                  </a:rPr>
                  <a:t> </a:t>
                </a:r>
              </a:p>
            </p:txBody>
          </p:sp>
        </mc:Choice>
        <mc:Fallback xmlns="">
          <p:sp>
            <p:nvSpPr>
              <p:cNvPr id="7" name="TextBox 6">
                <a:extLst>
                  <a:ext uri="{FF2B5EF4-FFF2-40B4-BE49-F238E27FC236}">
                    <a16:creationId xmlns:a16="http://schemas.microsoft.com/office/drawing/2014/main" id="{2A4E4CAD-F923-1906-0178-CCCC01E49F4B}"/>
                  </a:ext>
                </a:extLst>
              </p:cNvPr>
              <p:cNvSpPr txBox="1">
                <a:spLocks noRot="1" noChangeAspect="1" noMove="1" noResize="1" noEditPoints="1" noAdjustHandles="1" noChangeArrowheads="1" noChangeShapeType="1" noTextEdit="1"/>
              </p:cNvSpPr>
              <p:nvPr/>
            </p:nvSpPr>
            <p:spPr>
              <a:xfrm>
                <a:off x="6824766" y="399920"/>
                <a:ext cx="4497257" cy="1666610"/>
              </a:xfrm>
              <a:prstGeom prst="rect">
                <a:avLst/>
              </a:prstGeom>
              <a:blipFill>
                <a:blip r:embed="rId2"/>
                <a:stretch>
                  <a:fillRect l="-407" t="-402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9CEAFF3-3A09-4841-F12D-20715FF24B72}"/>
              </a:ext>
            </a:extLst>
          </p:cNvPr>
          <p:cNvPicPr>
            <a:picLocks noChangeAspect="1"/>
          </p:cNvPicPr>
          <p:nvPr/>
        </p:nvPicPr>
        <p:blipFill>
          <a:blip r:embed="rId3"/>
          <a:stretch>
            <a:fillRect/>
          </a:stretch>
        </p:blipFill>
        <p:spPr>
          <a:xfrm>
            <a:off x="32239" y="1208984"/>
            <a:ext cx="6463812" cy="4847859"/>
          </a:xfrm>
          <a:prstGeom prst="rect">
            <a:avLst/>
          </a:prstGeom>
        </p:spPr>
      </p:pic>
      <p:pic>
        <p:nvPicPr>
          <p:cNvPr id="9" name="Picture 8">
            <a:extLst>
              <a:ext uri="{FF2B5EF4-FFF2-40B4-BE49-F238E27FC236}">
                <a16:creationId xmlns:a16="http://schemas.microsoft.com/office/drawing/2014/main" id="{EF74FC29-A350-27F6-E689-5CF318ADEFA3}"/>
              </a:ext>
            </a:extLst>
          </p:cNvPr>
          <p:cNvPicPr>
            <a:picLocks noChangeAspect="1"/>
          </p:cNvPicPr>
          <p:nvPr/>
        </p:nvPicPr>
        <p:blipFill>
          <a:blip r:embed="rId4"/>
          <a:stretch>
            <a:fillRect/>
          </a:stretch>
        </p:blipFill>
        <p:spPr>
          <a:xfrm>
            <a:off x="5956788" y="1263935"/>
            <a:ext cx="6317273" cy="4737955"/>
          </a:xfrm>
          <a:prstGeom prst="rect">
            <a:avLst/>
          </a:prstGeom>
        </p:spPr>
      </p:pic>
    </p:spTree>
    <p:extLst>
      <p:ext uri="{BB962C8B-B14F-4D97-AF65-F5344CB8AC3E}">
        <p14:creationId xmlns:p14="http://schemas.microsoft.com/office/powerpoint/2010/main" val="190363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7323F3-3DD2-0749-8679-DCAA6810F085}"/>
              </a:ext>
            </a:extLst>
          </p:cNvPr>
          <p:cNvSpPr txBox="1"/>
          <p:nvPr/>
        </p:nvSpPr>
        <p:spPr>
          <a:xfrm>
            <a:off x="1219202" y="306197"/>
            <a:ext cx="4184351" cy="584775"/>
          </a:xfrm>
          <a:prstGeom prst="rect">
            <a:avLst/>
          </a:prstGeom>
          <a:noFill/>
        </p:spPr>
        <p:txBody>
          <a:bodyPr wrap="none" rtlCol="0">
            <a:spAutoFit/>
          </a:bodyPr>
          <a:lstStyle/>
          <a:p>
            <a:r>
              <a:rPr lang="en-US" sz="3200" dirty="0">
                <a:solidFill>
                  <a:srgbClr val="0033CC"/>
                </a:solidFill>
              </a:rPr>
              <a:t>5’: Permuted Gaussian</a:t>
            </a:r>
          </a:p>
        </p:txBody>
      </p:sp>
      <p:sp>
        <p:nvSpPr>
          <p:cNvPr id="8" name="TextBox 7">
            <a:extLst>
              <a:ext uri="{FF2B5EF4-FFF2-40B4-BE49-F238E27FC236}">
                <a16:creationId xmlns:a16="http://schemas.microsoft.com/office/drawing/2014/main" id="{04C62A5E-4CF3-A30A-17BE-ACAC67BDA90D}"/>
              </a:ext>
            </a:extLst>
          </p:cNvPr>
          <p:cNvSpPr txBox="1"/>
          <p:nvPr/>
        </p:nvSpPr>
        <p:spPr>
          <a:xfrm>
            <a:off x="8449445" y="306197"/>
            <a:ext cx="2342308" cy="584775"/>
          </a:xfrm>
          <a:prstGeom prst="rect">
            <a:avLst/>
          </a:prstGeom>
          <a:noFill/>
        </p:spPr>
        <p:txBody>
          <a:bodyPr wrap="none" rtlCol="0">
            <a:spAutoFit/>
          </a:bodyPr>
          <a:lstStyle/>
          <a:p>
            <a:r>
              <a:rPr lang="en-US" sz="3200" dirty="0">
                <a:solidFill>
                  <a:srgbClr val="0033CC"/>
                </a:solidFill>
              </a:rPr>
              <a:t>6: Map Back</a:t>
            </a:r>
          </a:p>
        </p:txBody>
      </p:sp>
      <p:pic>
        <p:nvPicPr>
          <p:cNvPr id="11" name="Picture 10">
            <a:extLst>
              <a:ext uri="{FF2B5EF4-FFF2-40B4-BE49-F238E27FC236}">
                <a16:creationId xmlns:a16="http://schemas.microsoft.com/office/drawing/2014/main" id="{46E4E5E1-C592-19E9-6790-9416320A89C9}"/>
              </a:ext>
            </a:extLst>
          </p:cNvPr>
          <p:cNvPicPr>
            <a:picLocks noChangeAspect="1"/>
          </p:cNvPicPr>
          <p:nvPr/>
        </p:nvPicPr>
        <p:blipFill>
          <a:blip r:embed="rId2"/>
          <a:stretch>
            <a:fillRect/>
          </a:stretch>
        </p:blipFill>
        <p:spPr>
          <a:xfrm>
            <a:off x="-142290" y="817685"/>
            <a:ext cx="6629400" cy="5048250"/>
          </a:xfrm>
          <a:prstGeom prst="rect">
            <a:avLst/>
          </a:prstGeom>
        </p:spPr>
      </p:pic>
      <p:pic>
        <p:nvPicPr>
          <p:cNvPr id="12" name="Picture 11">
            <a:extLst>
              <a:ext uri="{FF2B5EF4-FFF2-40B4-BE49-F238E27FC236}">
                <a16:creationId xmlns:a16="http://schemas.microsoft.com/office/drawing/2014/main" id="{C1404C1A-4C17-4045-4FED-1E62D8DEBD2F}"/>
              </a:ext>
            </a:extLst>
          </p:cNvPr>
          <p:cNvPicPr>
            <a:picLocks noChangeAspect="1"/>
          </p:cNvPicPr>
          <p:nvPr/>
        </p:nvPicPr>
        <p:blipFill>
          <a:blip r:embed="rId3"/>
          <a:stretch>
            <a:fillRect/>
          </a:stretch>
        </p:blipFill>
        <p:spPr>
          <a:xfrm>
            <a:off x="6006465" y="890972"/>
            <a:ext cx="6122670" cy="4865370"/>
          </a:xfrm>
          <a:prstGeom prst="rect">
            <a:avLst/>
          </a:prstGeom>
        </p:spPr>
      </p:pic>
      <p:sp>
        <p:nvSpPr>
          <p:cNvPr id="13" name="Arc 12">
            <a:extLst>
              <a:ext uri="{FF2B5EF4-FFF2-40B4-BE49-F238E27FC236}">
                <a16:creationId xmlns:a16="http://schemas.microsoft.com/office/drawing/2014/main" id="{70C89F16-5536-6AD7-526B-7BCBD49DF945}"/>
              </a:ext>
            </a:extLst>
          </p:cNvPr>
          <p:cNvSpPr/>
          <p:nvPr/>
        </p:nvSpPr>
        <p:spPr>
          <a:xfrm>
            <a:off x="3102071" y="2438768"/>
            <a:ext cx="6888773" cy="747346"/>
          </a:xfrm>
          <a:prstGeom prst="arc">
            <a:avLst>
              <a:gd name="adj1" fmla="val 11102717"/>
              <a:gd name="adj2" fmla="val 21440220"/>
            </a:avLst>
          </a:prstGeom>
          <a:ln w="28575">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21190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6B2214-4390-5805-93DB-7803D2CD9BD4}"/>
              </a:ext>
            </a:extLst>
          </p:cNvPr>
          <p:cNvPicPr>
            <a:picLocks noGrp="1" noChangeAspect="1"/>
          </p:cNvPicPr>
          <p:nvPr>
            <p:ph idx="1"/>
          </p:nvPr>
        </p:nvPicPr>
        <p:blipFill>
          <a:blip r:embed="rId2"/>
          <a:stretch>
            <a:fillRect/>
          </a:stretch>
        </p:blipFill>
        <p:spPr>
          <a:xfrm>
            <a:off x="2400922" y="285749"/>
            <a:ext cx="6565313" cy="6190153"/>
          </a:xfrm>
          <a:prstGeom prst="rect">
            <a:avLst/>
          </a:prstGeom>
        </p:spPr>
      </p:pic>
    </p:spTree>
    <p:extLst>
      <p:ext uri="{BB962C8B-B14F-4D97-AF65-F5344CB8AC3E}">
        <p14:creationId xmlns:p14="http://schemas.microsoft.com/office/powerpoint/2010/main" val="350618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ECE88A-9A9D-EB2A-431C-E429F6CFA8EC}"/>
              </a:ext>
            </a:extLst>
          </p:cNvPr>
          <p:cNvPicPr>
            <a:picLocks noChangeAspect="1"/>
          </p:cNvPicPr>
          <p:nvPr/>
        </p:nvPicPr>
        <p:blipFill>
          <a:blip r:embed="rId2"/>
          <a:stretch>
            <a:fillRect/>
          </a:stretch>
        </p:blipFill>
        <p:spPr>
          <a:xfrm>
            <a:off x="0" y="371475"/>
            <a:ext cx="12192000" cy="6115050"/>
          </a:xfrm>
          <a:prstGeom prst="rect">
            <a:avLst/>
          </a:prstGeom>
        </p:spPr>
      </p:pic>
      <p:sp>
        <p:nvSpPr>
          <p:cNvPr id="2" name="Title 1">
            <a:extLst>
              <a:ext uri="{FF2B5EF4-FFF2-40B4-BE49-F238E27FC236}">
                <a16:creationId xmlns:a16="http://schemas.microsoft.com/office/drawing/2014/main" id="{6DF62267-35AD-9B5C-5502-238C569BB3CA}"/>
              </a:ext>
            </a:extLst>
          </p:cNvPr>
          <p:cNvSpPr>
            <a:spLocks noGrp="1"/>
          </p:cNvSpPr>
          <p:nvPr>
            <p:ph type="title"/>
          </p:nvPr>
        </p:nvSpPr>
        <p:spPr>
          <a:xfrm>
            <a:off x="152400" y="62346"/>
            <a:ext cx="11887200" cy="383032"/>
          </a:xfrm>
        </p:spPr>
        <p:txBody>
          <a:bodyPr>
            <a:normAutofit fontScale="90000"/>
          </a:bodyPr>
          <a:lstStyle/>
          <a:p>
            <a:r>
              <a:rPr lang="en-US" dirty="0"/>
              <a:t>GCMR Design: An Example</a:t>
            </a:r>
          </a:p>
        </p:txBody>
      </p:sp>
      <p:pic>
        <p:nvPicPr>
          <p:cNvPr id="11" name="Picture 10">
            <a:extLst>
              <a:ext uri="{FF2B5EF4-FFF2-40B4-BE49-F238E27FC236}">
                <a16:creationId xmlns:a16="http://schemas.microsoft.com/office/drawing/2014/main" id="{C7A647D9-6B96-EBA0-BD0D-AF2D7EE04CF1}"/>
              </a:ext>
            </a:extLst>
          </p:cNvPr>
          <p:cNvPicPr>
            <a:picLocks noChangeAspect="1"/>
          </p:cNvPicPr>
          <p:nvPr/>
        </p:nvPicPr>
        <p:blipFill>
          <a:blip r:embed="rId3"/>
          <a:stretch>
            <a:fillRect/>
          </a:stretch>
        </p:blipFill>
        <p:spPr>
          <a:xfrm>
            <a:off x="0" y="371475"/>
            <a:ext cx="12192000" cy="6115050"/>
          </a:xfrm>
          <a:prstGeom prst="rect">
            <a:avLst/>
          </a:prstGeom>
        </p:spPr>
      </p:pic>
      <p:grpSp>
        <p:nvGrpSpPr>
          <p:cNvPr id="27" name="Group 26">
            <a:extLst>
              <a:ext uri="{FF2B5EF4-FFF2-40B4-BE49-F238E27FC236}">
                <a16:creationId xmlns:a16="http://schemas.microsoft.com/office/drawing/2014/main" id="{3FA9BBDD-217A-6883-919F-045CF74D5A8C}"/>
              </a:ext>
            </a:extLst>
          </p:cNvPr>
          <p:cNvGrpSpPr/>
          <p:nvPr/>
        </p:nvGrpSpPr>
        <p:grpSpPr>
          <a:xfrm>
            <a:off x="152400" y="1372841"/>
            <a:ext cx="5286379" cy="3951634"/>
            <a:chOff x="973163" y="1959935"/>
            <a:chExt cx="5286379" cy="3632885"/>
          </a:xfrm>
        </p:grpSpPr>
        <p:sp>
          <p:nvSpPr>
            <p:cNvPr id="5" name="Oval 4">
              <a:extLst>
                <a:ext uri="{FF2B5EF4-FFF2-40B4-BE49-F238E27FC236}">
                  <a16:creationId xmlns:a16="http://schemas.microsoft.com/office/drawing/2014/main" id="{3A60D079-F9CC-FD02-5233-414BCFD55BEC}"/>
                </a:ext>
              </a:extLst>
            </p:cNvPr>
            <p:cNvSpPr/>
            <p:nvPr/>
          </p:nvSpPr>
          <p:spPr>
            <a:xfrm rot="16200000">
              <a:off x="3161962" y="1481904"/>
              <a:ext cx="656318" cy="1612380"/>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6" name="Oval 5">
              <a:extLst>
                <a:ext uri="{FF2B5EF4-FFF2-40B4-BE49-F238E27FC236}">
                  <a16:creationId xmlns:a16="http://schemas.microsoft.com/office/drawing/2014/main" id="{BCB3B14C-2355-71EB-D0F7-A78FD69A28F9}"/>
                </a:ext>
              </a:extLst>
            </p:cNvPr>
            <p:cNvSpPr/>
            <p:nvPr/>
          </p:nvSpPr>
          <p:spPr>
            <a:xfrm rot="16200000">
              <a:off x="4955509" y="4288787"/>
              <a:ext cx="731640" cy="1876426"/>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cxnSp>
          <p:nvCxnSpPr>
            <p:cNvPr id="8" name="Straight Arrow Connector 7">
              <a:extLst>
                <a:ext uri="{FF2B5EF4-FFF2-40B4-BE49-F238E27FC236}">
                  <a16:creationId xmlns:a16="http://schemas.microsoft.com/office/drawing/2014/main" id="{B68181C8-4240-914D-176B-C50DF34AC412}"/>
                </a:ext>
              </a:extLst>
            </p:cNvPr>
            <p:cNvCxnSpPr>
              <a:cxnSpLocks/>
            </p:cNvCxnSpPr>
            <p:nvPr/>
          </p:nvCxnSpPr>
          <p:spPr>
            <a:xfrm flipV="1">
              <a:off x="1552322" y="2531402"/>
              <a:ext cx="1282012" cy="1006684"/>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BDBE425-E67E-B413-57D7-C9EAEAA89957}"/>
                </a:ext>
              </a:extLst>
            </p:cNvPr>
            <p:cNvCxnSpPr>
              <a:cxnSpLocks/>
              <a:stCxn id="17" idx="2"/>
            </p:cNvCxnSpPr>
            <p:nvPr/>
          </p:nvCxnSpPr>
          <p:spPr>
            <a:xfrm>
              <a:off x="1638047" y="4234707"/>
              <a:ext cx="2658264" cy="995419"/>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E9E4FD3-C0DD-9FCA-CB49-9CAD81A7CBFE}"/>
                </a:ext>
              </a:extLst>
            </p:cNvPr>
            <p:cNvSpPr txBox="1"/>
            <p:nvPr/>
          </p:nvSpPr>
          <p:spPr>
            <a:xfrm>
              <a:off x="973163" y="3526821"/>
              <a:ext cx="1329768" cy="707886"/>
            </a:xfrm>
            <a:prstGeom prst="rect">
              <a:avLst/>
            </a:prstGeom>
            <a:noFill/>
            <a:ln>
              <a:noFill/>
            </a:ln>
          </p:spPr>
          <p:txBody>
            <a:bodyPr wrap="square" rtlCol="0">
              <a:spAutoFit/>
            </a:bodyPr>
            <a:lstStyle/>
            <a:p>
              <a:r>
                <a:rPr lang="en-US" sz="4000" b="1" dirty="0">
                  <a:solidFill>
                    <a:srgbClr val="0000CC"/>
                  </a:solidFill>
                </a:rPr>
                <a:t>Far</a:t>
              </a:r>
            </a:p>
          </p:txBody>
        </p:sp>
      </p:grpSp>
      <p:sp>
        <p:nvSpPr>
          <p:cNvPr id="32" name="TextBox 31">
            <a:extLst>
              <a:ext uri="{FF2B5EF4-FFF2-40B4-BE49-F238E27FC236}">
                <a16:creationId xmlns:a16="http://schemas.microsoft.com/office/drawing/2014/main" id="{3F47675C-FC4E-9EED-9E99-DE149884F8DE}"/>
              </a:ext>
            </a:extLst>
          </p:cNvPr>
          <p:cNvSpPr txBox="1"/>
          <p:nvPr/>
        </p:nvSpPr>
        <p:spPr>
          <a:xfrm>
            <a:off x="0" y="852647"/>
            <a:ext cx="2595814" cy="830997"/>
          </a:xfrm>
          <a:prstGeom prst="rect">
            <a:avLst/>
          </a:prstGeom>
          <a:noFill/>
        </p:spPr>
        <p:txBody>
          <a:bodyPr wrap="square" rtlCol="0">
            <a:spAutoFit/>
          </a:bodyPr>
          <a:lstStyle/>
          <a:p>
            <a:r>
              <a:rPr lang="en-US" sz="2400" b="1" dirty="0"/>
              <a:t>Original Data (X)</a:t>
            </a:r>
          </a:p>
          <a:p>
            <a:r>
              <a:rPr lang="en-US" sz="2400" b="1" dirty="0">
                <a:solidFill>
                  <a:srgbClr val="FF0000"/>
                </a:solidFill>
              </a:rPr>
              <a:t>New Data (X’)</a:t>
            </a:r>
          </a:p>
        </p:txBody>
      </p:sp>
      <p:sp>
        <p:nvSpPr>
          <p:cNvPr id="34" name="TextBox 33">
            <a:extLst>
              <a:ext uri="{FF2B5EF4-FFF2-40B4-BE49-F238E27FC236}">
                <a16:creationId xmlns:a16="http://schemas.microsoft.com/office/drawing/2014/main" id="{119B37B9-A528-8918-54FE-095B105EC22F}"/>
              </a:ext>
            </a:extLst>
          </p:cNvPr>
          <p:cNvSpPr txBox="1"/>
          <p:nvPr/>
        </p:nvSpPr>
        <p:spPr>
          <a:xfrm>
            <a:off x="5600700" y="606425"/>
            <a:ext cx="3265374" cy="1323439"/>
          </a:xfrm>
          <a:prstGeom prst="rect">
            <a:avLst/>
          </a:prstGeom>
          <a:noFill/>
        </p:spPr>
        <p:txBody>
          <a:bodyPr wrap="square">
            <a:spAutoFit/>
          </a:bodyPr>
          <a:lstStyle/>
          <a:p>
            <a:r>
              <a:rPr lang="en-US" sz="4000" b="1" dirty="0">
                <a:solidFill>
                  <a:srgbClr val="0000CC"/>
                </a:solidFill>
              </a:rPr>
              <a:t>“Within Distribution”</a:t>
            </a:r>
          </a:p>
        </p:txBody>
      </p:sp>
    </p:spTree>
    <p:extLst>
      <p:ext uri="{BB962C8B-B14F-4D97-AF65-F5344CB8AC3E}">
        <p14:creationId xmlns:p14="http://schemas.microsoft.com/office/powerpoint/2010/main" val="238960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A2C64D-60F6-7C29-C563-7BB8A6B29809}"/>
              </a:ext>
            </a:extLst>
          </p:cNvPr>
          <p:cNvSpPr>
            <a:spLocks noGrp="1"/>
          </p:cNvSpPr>
          <p:nvPr>
            <p:ph type="title"/>
          </p:nvPr>
        </p:nvSpPr>
        <p:spPr/>
        <p:txBody>
          <a:bodyPr>
            <a:normAutofit/>
          </a:bodyPr>
          <a:lstStyle/>
          <a:p>
            <a:pPr algn="ctr"/>
            <a:r>
              <a:rPr lang="en-US" dirty="0"/>
              <a:t>Theoretical Guarantee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D4B0D2B-19D8-27B7-40E9-D3B712F6A3A2}"/>
                  </a:ext>
                </a:extLst>
              </p:cNvPr>
              <p:cNvSpPr>
                <a:spLocks noGrp="1"/>
              </p:cNvSpPr>
              <p:nvPr>
                <p:ph idx="1"/>
              </p:nvPr>
            </p:nvSpPr>
            <p:spPr>
              <a:xfrm>
                <a:off x="924232" y="2612206"/>
                <a:ext cx="10726993" cy="1586168"/>
              </a:xfrm>
            </p:spPr>
            <p:txBody>
              <a:bodyPr>
                <a:normAutofit/>
              </a:bodyPr>
              <a:lstStyle/>
              <a:p>
                <a:pPr marL="0" indent="0" algn="just">
                  <a:buNone/>
                </a:pPr>
                <a:r>
                  <a:rPr lang="en-US" b="1" dirty="0"/>
                  <a:t>Proposition 1:</a:t>
                </a:r>
                <a:r>
                  <a:rPr lang="en-US" dirty="0"/>
                  <a:t> If the joint distribution of the features </a:t>
                </a:r>
                <a14:m>
                  <m:oMath xmlns:m="http://schemas.openxmlformats.org/officeDocument/2006/math">
                    <m:r>
                      <a:rPr lang="en-US" b="1" i="0" smtClean="0">
                        <a:latin typeface="Cambria Math" panose="02040503050406030204" pitchFamily="18" charset="0"/>
                      </a:rPr>
                      <m:t>𝐗</m:t>
                    </m:r>
                  </m:oMath>
                </a14:m>
                <a:r>
                  <a:rPr lang="en-US" dirty="0"/>
                  <a:t> can be modeled by a Gaussian copula, then  </a:t>
                </a:r>
                <a14:m>
                  <m:oMath xmlns:m="http://schemas.openxmlformats.org/officeDocument/2006/math">
                    <m:r>
                      <a:rPr lang="en-US" b="1">
                        <a:latin typeface="Cambria Math" panose="02040503050406030204" pitchFamily="18" charset="0"/>
                      </a:rPr>
                      <m:t>𝐗</m:t>
                    </m:r>
                    <m:r>
                      <a:rPr lang="en-US" b="1" i="0" smtClean="0">
                        <a:latin typeface="Cambria Math" panose="02040503050406030204" pitchFamily="18" charset="0"/>
                      </a:rPr>
                      <m:t>′</m:t>
                    </m:r>
                  </m:oMath>
                </a14:m>
                <a:r>
                  <a:rPr lang="en-US" dirty="0"/>
                  <a:t> returned by Algorithm GCMR is an independent copy of </a:t>
                </a:r>
                <a14:m>
                  <m:oMath xmlns:m="http://schemas.openxmlformats.org/officeDocument/2006/math">
                    <m:r>
                      <a:rPr lang="en-US" b="1" i="0" smtClean="0">
                        <a:latin typeface="Cambria Math" panose="02040503050406030204" pitchFamily="18" charset="0"/>
                      </a:rPr>
                      <m:t>𝐗</m:t>
                    </m:r>
                  </m:oMath>
                </a14:m>
                <a:r>
                  <a:rPr lang="en-US" dirty="0"/>
                  <a:t>.</a:t>
                </a:r>
              </a:p>
            </p:txBody>
          </p:sp>
        </mc:Choice>
        <mc:Fallback xmlns="">
          <p:sp>
            <p:nvSpPr>
              <p:cNvPr id="7" name="Content Placeholder 6">
                <a:extLst>
                  <a:ext uri="{FF2B5EF4-FFF2-40B4-BE49-F238E27FC236}">
                    <a16:creationId xmlns:a16="http://schemas.microsoft.com/office/drawing/2014/main" id="{3D4B0D2B-19D8-27B7-40E9-D3B712F6A3A2}"/>
                  </a:ext>
                </a:extLst>
              </p:cNvPr>
              <p:cNvSpPr>
                <a:spLocks noGrp="1" noRot="1" noChangeAspect="1" noMove="1" noResize="1" noEditPoints="1" noAdjustHandles="1" noChangeArrowheads="1" noChangeShapeType="1" noTextEdit="1"/>
              </p:cNvSpPr>
              <p:nvPr>
                <p:ph idx="1"/>
              </p:nvPr>
            </p:nvSpPr>
            <p:spPr>
              <a:xfrm>
                <a:off x="924232" y="2612206"/>
                <a:ext cx="10726993" cy="1586168"/>
              </a:xfrm>
              <a:blipFill>
                <a:blip r:embed="rId2"/>
                <a:stretch>
                  <a:fillRect l="-910" t="-6538" r="-853"/>
                </a:stretch>
              </a:blipFill>
            </p:spPr>
            <p:txBody>
              <a:bodyPr/>
              <a:lstStyle/>
              <a:p>
                <a:r>
                  <a:rPr lang="en-GB">
                    <a:noFill/>
                  </a:rPr>
                  <a:t> </a:t>
                </a:r>
              </a:p>
            </p:txBody>
          </p:sp>
        </mc:Fallback>
      </mc:AlternateContent>
    </p:spTree>
    <p:extLst>
      <p:ext uri="{BB962C8B-B14F-4D97-AF65-F5344CB8AC3E}">
        <p14:creationId xmlns:p14="http://schemas.microsoft.com/office/powerpoint/2010/main" val="4234413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D196-2EB9-9CD5-3276-277AB51341EF}"/>
            </a:ext>
          </a:extLst>
        </p:cNvPr>
        <p:cNvGrpSpPr/>
        <p:nvPr/>
      </p:nvGrpSpPr>
      <p:grpSpPr>
        <a:xfrm>
          <a:off x="0" y="0"/>
          <a:ext cx="0" cy="0"/>
          <a:chOff x="0" y="0"/>
          <a:chExt cx="0" cy="0"/>
        </a:xfrm>
      </p:grpSpPr>
      <p:sp>
        <p:nvSpPr>
          <p:cNvPr id="2" name="Subtitle 4">
            <a:extLst>
              <a:ext uri="{FF2B5EF4-FFF2-40B4-BE49-F238E27FC236}">
                <a16:creationId xmlns:a16="http://schemas.microsoft.com/office/drawing/2014/main" id="{D6D0E979-5D02-5FAE-DC5A-E9C12526E9BF}"/>
              </a:ext>
            </a:extLst>
          </p:cNvPr>
          <p:cNvSpPr txBox="1">
            <a:spLocks/>
          </p:cNvSpPr>
          <p:nvPr/>
        </p:nvSpPr>
        <p:spPr>
          <a:xfrm>
            <a:off x="177801" y="3262632"/>
            <a:ext cx="12014199" cy="1649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000066"/>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000066"/>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000066"/>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t>Second idea: </a:t>
            </a:r>
            <a:r>
              <a:rPr lang="en-US" sz="4000" dirty="0">
                <a:solidFill>
                  <a:srgbClr val="712CD6"/>
                </a:solidFill>
              </a:rPr>
              <a:t>Knockoffs + Gaussian transformation</a:t>
            </a:r>
          </a:p>
        </p:txBody>
      </p:sp>
      <p:sp>
        <p:nvSpPr>
          <p:cNvPr id="3" name="TextBox 2">
            <a:extLst>
              <a:ext uri="{FF2B5EF4-FFF2-40B4-BE49-F238E27FC236}">
                <a16:creationId xmlns:a16="http://schemas.microsoft.com/office/drawing/2014/main" id="{46306324-F47C-8849-8FC8-E2A2E8FEB7DE}"/>
              </a:ext>
            </a:extLst>
          </p:cNvPr>
          <p:cNvSpPr txBox="1"/>
          <p:nvPr/>
        </p:nvSpPr>
        <p:spPr>
          <a:xfrm>
            <a:off x="4541123" y="4651829"/>
            <a:ext cx="7170361" cy="523220"/>
          </a:xfrm>
          <a:prstGeom prst="rect">
            <a:avLst/>
          </a:prstGeom>
          <a:noFill/>
        </p:spPr>
        <p:txBody>
          <a:bodyPr wrap="none" rtlCol="0">
            <a:spAutoFit/>
          </a:bodyPr>
          <a:lstStyle/>
          <a:p>
            <a:r>
              <a:rPr lang="en-US" sz="2800" dirty="0">
                <a:solidFill>
                  <a:srgbClr val="C00000"/>
                </a:solidFill>
              </a:rPr>
              <a:t>Permute only quantiles – always within range!</a:t>
            </a:r>
          </a:p>
        </p:txBody>
      </p:sp>
      <p:sp>
        <p:nvSpPr>
          <p:cNvPr id="7" name="Down Arrow 6">
            <a:extLst>
              <a:ext uri="{FF2B5EF4-FFF2-40B4-BE49-F238E27FC236}">
                <a16:creationId xmlns:a16="http://schemas.microsoft.com/office/drawing/2014/main" id="{6E5CEF76-3F28-64D9-0EF7-2520D9952ADE}"/>
              </a:ext>
            </a:extLst>
          </p:cNvPr>
          <p:cNvSpPr/>
          <p:nvPr/>
        </p:nvSpPr>
        <p:spPr>
          <a:xfrm rot="7700826">
            <a:off x="8910927" y="3810939"/>
            <a:ext cx="292222" cy="815803"/>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2962DE90-AA1D-8A5B-F6B2-BEFB8B3B32BB}"/>
              </a:ext>
            </a:extLst>
          </p:cNvPr>
          <p:cNvSpPr/>
          <p:nvPr/>
        </p:nvSpPr>
        <p:spPr>
          <a:xfrm rot="18612618">
            <a:off x="4220420" y="2515244"/>
            <a:ext cx="292222" cy="815803"/>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4">
            <a:extLst>
              <a:ext uri="{FF2B5EF4-FFF2-40B4-BE49-F238E27FC236}">
                <a16:creationId xmlns:a16="http://schemas.microsoft.com/office/drawing/2014/main" id="{2D72D1DF-3540-DF1A-5B63-EEC4C1BD0CF8}"/>
              </a:ext>
            </a:extLst>
          </p:cNvPr>
          <p:cNvSpPr txBox="1">
            <a:spLocks/>
          </p:cNvSpPr>
          <p:nvPr/>
        </p:nvSpPr>
        <p:spPr>
          <a:xfrm>
            <a:off x="-171450" y="355166"/>
            <a:ext cx="12534899" cy="3914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000066"/>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000066"/>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000066"/>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err="1">
                <a:solidFill>
                  <a:schemeClr val="accent6">
                    <a:lumMod val="50000"/>
                  </a:schemeClr>
                </a:solidFill>
              </a:rPr>
              <a:t>GKnock</a:t>
            </a:r>
            <a:endParaRPr lang="en-US" sz="4000" dirty="0">
              <a:solidFill>
                <a:schemeClr val="accent6">
                  <a:lumMod val="50000"/>
                </a:schemeClr>
              </a:solidFill>
            </a:endParaRPr>
          </a:p>
          <a:p>
            <a:r>
              <a:rPr lang="en-US" sz="4000" dirty="0">
                <a:solidFill>
                  <a:schemeClr val="accent6">
                    <a:lumMod val="50000"/>
                  </a:schemeClr>
                </a:solidFill>
              </a:rPr>
              <a:t>Knockoffs+ Gaussian Transformation</a:t>
            </a:r>
            <a:endParaRPr lang="en-US" sz="4000" dirty="0"/>
          </a:p>
        </p:txBody>
      </p:sp>
      <p:sp>
        <p:nvSpPr>
          <p:cNvPr id="13" name="TextBox 12">
            <a:extLst>
              <a:ext uri="{FF2B5EF4-FFF2-40B4-BE49-F238E27FC236}">
                <a16:creationId xmlns:a16="http://schemas.microsoft.com/office/drawing/2014/main" id="{6832E5F2-8F7A-5DBA-778F-B1A89614D3D9}"/>
              </a:ext>
            </a:extLst>
          </p:cNvPr>
          <p:cNvSpPr txBox="1"/>
          <p:nvPr/>
        </p:nvSpPr>
        <p:spPr>
          <a:xfrm>
            <a:off x="1187185" y="2062531"/>
            <a:ext cx="8087022" cy="523220"/>
          </a:xfrm>
          <a:prstGeom prst="rect">
            <a:avLst/>
          </a:prstGeom>
          <a:noFill/>
        </p:spPr>
        <p:txBody>
          <a:bodyPr wrap="none" rtlCol="0">
            <a:spAutoFit/>
          </a:bodyPr>
          <a:lstStyle/>
          <a:p>
            <a:r>
              <a:rPr lang="en-US" sz="2800" dirty="0">
                <a:solidFill>
                  <a:srgbClr val="C00000"/>
                </a:solidFill>
              </a:rPr>
              <a:t>Replicates within Distribution – always within range!</a:t>
            </a:r>
          </a:p>
        </p:txBody>
      </p:sp>
    </p:spTree>
    <p:extLst>
      <p:ext uri="{BB962C8B-B14F-4D97-AF65-F5344CB8AC3E}">
        <p14:creationId xmlns:p14="http://schemas.microsoft.com/office/powerpoint/2010/main" val="156516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3E49-3DBE-4BBF-99FE-53990DF7ACA6}"/>
              </a:ext>
            </a:extLst>
          </p:cNvPr>
          <p:cNvSpPr>
            <a:spLocks noGrp="1"/>
          </p:cNvSpPr>
          <p:nvPr>
            <p:ph type="title"/>
          </p:nvPr>
        </p:nvSpPr>
        <p:spPr>
          <a:xfrm>
            <a:off x="666015" y="409487"/>
            <a:ext cx="10112184" cy="489109"/>
          </a:xfrm>
        </p:spPr>
        <p:txBody>
          <a:bodyPr>
            <a:normAutofit fontScale="90000"/>
          </a:bodyPr>
          <a:lstStyle/>
          <a:p>
            <a:pPr algn="ctr"/>
            <a:r>
              <a:rPr lang="it-IT" sz="4800" b="1" dirty="0">
                <a:solidFill>
                  <a:srgbClr val="000066"/>
                </a:solidFill>
              </a:rPr>
              <a:t>Joint work with</a:t>
            </a:r>
            <a:endParaRPr lang="en-GB" sz="4800" b="1" dirty="0">
              <a:solidFill>
                <a:srgbClr val="000066"/>
              </a:solidFill>
            </a:endParaRPr>
          </a:p>
        </p:txBody>
      </p:sp>
      <p:sp>
        <p:nvSpPr>
          <p:cNvPr id="10" name="TextBox 9">
            <a:extLst>
              <a:ext uri="{FF2B5EF4-FFF2-40B4-BE49-F238E27FC236}">
                <a16:creationId xmlns:a16="http://schemas.microsoft.com/office/drawing/2014/main" id="{0BA53ADB-D612-0B6E-8150-B74A1C994E85}"/>
              </a:ext>
            </a:extLst>
          </p:cNvPr>
          <p:cNvSpPr txBox="1"/>
          <p:nvPr/>
        </p:nvSpPr>
        <p:spPr>
          <a:xfrm>
            <a:off x="6403518" y="4520017"/>
            <a:ext cx="2341795" cy="830997"/>
          </a:xfrm>
          <a:prstGeom prst="rect">
            <a:avLst/>
          </a:prstGeom>
          <a:noFill/>
        </p:spPr>
        <p:txBody>
          <a:bodyPr wrap="none" rtlCol="0">
            <a:spAutoFit/>
          </a:bodyPr>
          <a:lstStyle/>
          <a:p>
            <a:pPr algn="ctr"/>
            <a:r>
              <a:rPr lang="en-GB" sz="2400" dirty="0">
                <a:solidFill>
                  <a:srgbClr val="000066"/>
                </a:solidFill>
              </a:rPr>
              <a:t>Elmar Plischke</a:t>
            </a:r>
          </a:p>
          <a:p>
            <a:r>
              <a:rPr lang="en-GB" sz="2400" dirty="0">
                <a:solidFill>
                  <a:srgbClr val="000066"/>
                </a:solidFill>
              </a:rPr>
              <a:t>  </a:t>
            </a:r>
            <a:r>
              <a:rPr lang="en-GB" sz="1867" dirty="0">
                <a:solidFill>
                  <a:srgbClr val="000066"/>
                </a:solidFill>
              </a:rPr>
              <a:t>HZDR, Dresden</a:t>
            </a:r>
          </a:p>
        </p:txBody>
      </p:sp>
      <p:pic>
        <p:nvPicPr>
          <p:cNvPr id="4" name="Picture 3" descr="A person in a suit with her arms crossed&#10;&#10;Description automatically generated">
            <a:extLst>
              <a:ext uri="{FF2B5EF4-FFF2-40B4-BE49-F238E27FC236}">
                <a16:creationId xmlns:a16="http://schemas.microsoft.com/office/drawing/2014/main" id="{7DE42D89-4EFF-E132-FBF9-E47453084776}"/>
              </a:ext>
            </a:extLst>
          </p:cNvPr>
          <p:cNvPicPr>
            <a:picLocks noChangeAspect="1"/>
          </p:cNvPicPr>
          <p:nvPr/>
        </p:nvPicPr>
        <p:blipFill>
          <a:blip r:embed="rId3"/>
          <a:stretch>
            <a:fillRect/>
          </a:stretch>
        </p:blipFill>
        <p:spPr>
          <a:xfrm>
            <a:off x="3709272" y="1469827"/>
            <a:ext cx="2012835" cy="2538955"/>
          </a:xfrm>
          <a:prstGeom prst="rect">
            <a:avLst/>
          </a:prstGeom>
        </p:spPr>
      </p:pic>
      <p:sp>
        <p:nvSpPr>
          <p:cNvPr id="8" name="TextBox 7">
            <a:extLst>
              <a:ext uri="{FF2B5EF4-FFF2-40B4-BE49-F238E27FC236}">
                <a16:creationId xmlns:a16="http://schemas.microsoft.com/office/drawing/2014/main" id="{15AAB6BF-BACF-2372-C753-4B9C1D34AE23}"/>
              </a:ext>
            </a:extLst>
          </p:cNvPr>
          <p:cNvSpPr txBox="1"/>
          <p:nvPr/>
        </p:nvSpPr>
        <p:spPr>
          <a:xfrm>
            <a:off x="58530" y="4520814"/>
            <a:ext cx="3080793" cy="748988"/>
          </a:xfrm>
          <a:prstGeom prst="rect">
            <a:avLst/>
          </a:prstGeom>
          <a:noFill/>
        </p:spPr>
        <p:txBody>
          <a:bodyPr wrap="square" rtlCol="0">
            <a:spAutoFit/>
          </a:bodyPr>
          <a:lstStyle/>
          <a:p>
            <a:pPr algn="ctr"/>
            <a:r>
              <a:rPr lang="en-GB" sz="2400" dirty="0">
                <a:solidFill>
                  <a:srgbClr val="000066"/>
                </a:solidFill>
              </a:rPr>
              <a:t>Francesco Cappelli</a:t>
            </a:r>
          </a:p>
          <a:p>
            <a:pPr algn="ctr"/>
            <a:r>
              <a:rPr lang="en-GB" sz="1867" dirty="0">
                <a:solidFill>
                  <a:srgbClr val="000066"/>
                </a:solidFill>
              </a:rPr>
              <a:t>University of </a:t>
            </a:r>
            <a:r>
              <a:rPr lang="en-GB" sz="1867" dirty="0" err="1">
                <a:solidFill>
                  <a:srgbClr val="000066"/>
                </a:solidFill>
              </a:rPr>
              <a:t>Tuscia</a:t>
            </a:r>
            <a:r>
              <a:rPr lang="en-GB" sz="1867" dirty="0">
                <a:solidFill>
                  <a:srgbClr val="000066"/>
                </a:solidFill>
              </a:rPr>
              <a:t>, Rome</a:t>
            </a:r>
          </a:p>
        </p:txBody>
      </p:sp>
      <p:pic>
        <p:nvPicPr>
          <p:cNvPr id="1026" name="Picture 2">
            <a:extLst>
              <a:ext uri="{FF2B5EF4-FFF2-40B4-BE49-F238E27FC236}">
                <a16:creationId xmlns:a16="http://schemas.microsoft.com/office/drawing/2014/main" id="{9BE5E293-170B-1CED-321C-DF7E13B04C8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531219" y="1301521"/>
            <a:ext cx="2130408" cy="28405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8B805E-F2C4-182E-9E38-3BF7878C139A}"/>
              </a:ext>
            </a:extLst>
          </p:cNvPr>
          <p:cNvSpPr txBox="1"/>
          <p:nvPr/>
        </p:nvSpPr>
        <p:spPr>
          <a:xfrm>
            <a:off x="9531632" y="4458807"/>
            <a:ext cx="2247154" cy="830997"/>
          </a:xfrm>
          <a:prstGeom prst="rect">
            <a:avLst/>
          </a:prstGeom>
          <a:noFill/>
        </p:spPr>
        <p:txBody>
          <a:bodyPr wrap="none" rtlCol="0">
            <a:spAutoFit/>
          </a:bodyPr>
          <a:lstStyle/>
          <a:p>
            <a:pPr algn="ctr"/>
            <a:r>
              <a:rPr lang="en-GB" sz="2400" dirty="0">
                <a:solidFill>
                  <a:srgbClr val="000066"/>
                </a:solidFill>
              </a:rPr>
              <a:t>Cynthia Rudin</a:t>
            </a:r>
          </a:p>
          <a:p>
            <a:pPr algn="ctr"/>
            <a:r>
              <a:rPr lang="en-GB" sz="2400" dirty="0">
                <a:solidFill>
                  <a:srgbClr val="000066"/>
                </a:solidFill>
              </a:rPr>
              <a:t>Duke University</a:t>
            </a:r>
          </a:p>
        </p:txBody>
      </p:sp>
      <p:pic>
        <p:nvPicPr>
          <p:cNvPr id="5" name="Picture 4" descr="A close-up of a person&#10;&#10;Description automatically generated">
            <a:extLst>
              <a:ext uri="{FF2B5EF4-FFF2-40B4-BE49-F238E27FC236}">
                <a16:creationId xmlns:a16="http://schemas.microsoft.com/office/drawing/2014/main" id="{BF231BC1-5D84-D87B-A86B-FB56E0BBDDB2}"/>
              </a:ext>
            </a:extLst>
          </p:cNvPr>
          <p:cNvPicPr>
            <a:picLocks noChangeAspect="1"/>
          </p:cNvPicPr>
          <p:nvPr/>
        </p:nvPicPr>
        <p:blipFill>
          <a:blip r:embed="rId5"/>
          <a:stretch>
            <a:fillRect/>
          </a:stretch>
        </p:blipFill>
        <p:spPr>
          <a:xfrm>
            <a:off x="770802" y="1565478"/>
            <a:ext cx="1633997" cy="2347653"/>
          </a:xfrm>
          <a:prstGeom prst="rect">
            <a:avLst/>
          </a:prstGeom>
        </p:spPr>
      </p:pic>
      <p:sp>
        <p:nvSpPr>
          <p:cNvPr id="6" name="TextBox 5">
            <a:extLst>
              <a:ext uri="{FF2B5EF4-FFF2-40B4-BE49-F238E27FC236}">
                <a16:creationId xmlns:a16="http://schemas.microsoft.com/office/drawing/2014/main" id="{EA0FBC34-6D63-570B-6E58-23520A786634}"/>
              </a:ext>
            </a:extLst>
          </p:cNvPr>
          <p:cNvSpPr txBox="1"/>
          <p:nvPr/>
        </p:nvSpPr>
        <p:spPr>
          <a:xfrm>
            <a:off x="3015208" y="4458807"/>
            <a:ext cx="3080793" cy="1118319"/>
          </a:xfrm>
          <a:prstGeom prst="rect">
            <a:avLst/>
          </a:prstGeom>
          <a:noFill/>
        </p:spPr>
        <p:txBody>
          <a:bodyPr wrap="square" rtlCol="0">
            <a:spAutoFit/>
          </a:bodyPr>
          <a:lstStyle/>
          <a:p>
            <a:pPr algn="ctr"/>
            <a:r>
              <a:rPr lang="en-GB" sz="2400" dirty="0">
                <a:solidFill>
                  <a:srgbClr val="000066"/>
                </a:solidFill>
              </a:rPr>
              <a:t>Xuefei Lu</a:t>
            </a:r>
          </a:p>
          <a:p>
            <a:pPr algn="ctr"/>
            <a:r>
              <a:rPr lang="en-GB" sz="2400" dirty="0">
                <a:solidFill>
                  <a:srgbClr val="000066"/>
                </a:solidFill>
              </a:rPr>
              <a:t>  </a:t>
            </a:r>
            <a:r>
              <a:rPr lang="en-GB" sz="1867" dirty="0">
                <a:solidFill>
                  <a:srgbClr val="000066"/>
                </a:solidFill>
              </a:rPr>
              <a:t>Skema, Business School Paris</a:t>
            </a:r>
          </a:p>
        </p:txBody>
      </p:sp>
      <p:pic>
        <p:nvPicPr>
          <p:cNvPr id="3" name="Picture 2">
            <a:extLst>
              <a:ext uri="{FF2B5EF4-FFF2-40B4-BE49-F238E27FC236}">
                <a16:creationId xmlns:a16="http://schemas.microsoft.com/office/drawing/2014/main" id="{07BF5906-2957-4DF2-A962-9511B4A1AEB2}"/>
              </a:ext>
            </a:extLst>
          </p:cNvPr>
          <p:cNvPicPr>
            <a:picLocks noChangeAspect="1"/>
          </p:cNvPicPr>
          <p:nvPr/>
        </p:nvPicPr>
        <p:blipFill>
          <a:blip r:embed="rId6"/>
          <a:stretch>
            <a:fillRect/>
          </a:stretch>
        </p:blipFill>
        <p:spPr>
          <a:xfrm>
            <a:off x="6509211" y="1891573"/>
            <a:ext cx="2130407" cy="1861277"/>
          </a:xfrm>
          <a:prstGeom prst="rect">
            <a:avLst/>
          </a:prstGeom>
        </p:spPr>
      </p:pic>
    </p:spTree>
    <p:extLst>
      <p:ext uri="{BB962C8B-B14F-4D97-AF65-F5344CB8AC3E}">
        <p14:creationId xmlns:p14="http://schemas.microsoft.com/office/powerpoint/2010/main" val="3089503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610A3-2904-6B4D-D983-4D5B22678B4A}"/>
              </a:ext>
            </a:extLst>
          </p:cNvPr>
          <p:cNvSpPr>
            <a:spLocks noGrp="1"/>
          </p:cNvSpPr>
          <p:nvPr>
            <p:ph type="title"/>
          </p:nvPr>
        </p:nvSpPr>
        <p:spPr/>
        <p:txBody>
          <a:bodyPr/>
          <a:lstStyle/>
          <a:p>
            <a:r>
              <a:rPr lang="en-US" dirty="0"/>
              <a:t>Knockoffs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3FE1EE-A049-1D93-E8E2-4C5F6966B344}"/>
                  </a:ext>
                </a:extLst>
              </p:cNvPr>
              <p:cNvSpPr>
                <a:spLocks noGrp="1"/>
              </p:cNvSpPr>
              <p:nvPr>
                <p:ph idx="1"/>
              </p:nvPr>
            </p:nvSpPr>
            <p:spPr/>
            <p:txBody>
              <a:bodyPr/>
              <a:lstStyle/>
              <a:p>
                <a:r>
                  <a:rPr lang="en-US" dirty="0"/>
                  <a:t>Barber and </a:t>
                </a:r>
                <a:r>
                  <a:rPr lang="en-US" dirty="0" err="1"/>
                  <a:t>Candes</a:t>
                </a:r>
                <a:r>
                  <a:rPr lang="en-US" dirty="0"/>
                  <a:t> AS (2015), </a:t>
                </a:r>
                <a:r>
                  <a:rPr lang="en-US" dirty="0" err="1"/>
                  <a:t>Candes</a:t>
                </a:r>
                <a:r>
                  <a:rPr lang="en-US" dirty="0"/>
                  <a:t> et al. JRSSB (2018), Sesia et al. </a:t>
                </a:r>
                <a:r>
                  <a:rPr lang="en-US" dirty="0" err="1"/>
                  <a:t>Biom</a:t>
                </a:r>
                <a:r>
                  <a:rPr lang="en-US" dirty="0"/>
                  <a:t> (2022), Ren and </a:t>
                </a:r>
                <a:r>
                  <a:rPr lang="en-US" dirty="0" err="1"/>
                  <a:t>Candes</a:t>
                </a:r>
                <a:r>
                  <a:rPr lang="en-US" dirty="0"/>
                  <a:t>, AAS (2023)</a:t>
                </a:r>
              </a:p>
              <a:p>
                <a:r>
                  <a:rPr lang="en-US" dirty="0"/>
                  <a:t>Method to control the false discovery rate</a:t>
                </a:r>
              </a:p>
              <a:p>
                <a:r>
                  <a:rPr lang="en-US" dirty="0"/>
                  <a:t>We employ it as a method for generating replicates of a random sample remaining within-distribution </a:t>
                </a:r>
              </a:p>
              <a:p>
                <a:r>
                  <a:rPr lang="en-US" dirty="0"/>
                  <a:t>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r>
                  <a:rPr lang="en-US" dirty="0"/>
                  <a:t> create a knockoff replicate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so that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𝑋</m:t>
                        </m:r>
                      </m:e>
                    </m:d>
                  </m:oMath>
                </a14:m>
                <a:endParaRPr lang="en-US" dirty="0"/>
              </a:p>
            </p:txBody>
          </p:sp>
        </mc:Choice>
        <mc:Fallback xmlns="">
          <p:sp>
            <p:nvSpPr>
              <p:cNvPr id="3" name="Content Placeholder 2">
                <a:extLst>
                  <a:ext uri="{FF2B5EF4-FFF2-40B4-BE49-F238E27FC236}">
                    <a16:creationId xmlns:a16="http://schemas.microsoft.com/office/drawing/2014/main" id="{FE3FE1EE-A049-1D93-E8E2-4C5F6966B344}"/>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2040198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E663-C1AF-E876-8E10-F9C25C09EAE8}"/>
              </a:ext>
            </a:extLst>
          </p:cNvPr>
          <p:cNvSpPr>
            <a:spLocks noGrp="1"/>
          </p:cNvSpPr>
          <p:nvPr>
            <p:ph type="title"/>
          </p:nvPr>
        </p:nvSpPr>
        <p:spPr/>
        <p:txBody>
          <a:bodyPr>
            <a:normAutofit/>
          </a:bodyPr>
          <a:lstStyle/>
          <a:p>
            <a:r>
              <a:rPr lang="en-US"/>
              <a:t>The GKnock</a:t>
            </a:r>
            <a:r>
              <a:rPr lang="en-US" dirty="0"/>
              <a:t> Algorithm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86548D0-71E2-9486-1EAD-A0EBD6AE4496}"/>
                  </a:ext>
                </a:extLst>
              </p:cNvPr>
              <p:cNvSpPr>
                <a:spLocks noGrp="1"/>
              </p:cNvSpPr>
              <p:nvPr>
                <p:ph idx="1"/>
              </p:nvPr>
            </p:nvSpPr>
            <p:spPr>
              <a:xfrm>
                <a:off x="838200" y="1825625"/>
                <a:ext cx="10515600" cy="4351338"/>
              </a:xfrm>
            </p:spPr>
            <p:txBody>
              <a:bodyPr/>
              <a:lstStyle/>
              <a:p>
                <a:r>
                  <a:rPr lang="en-US" dirty="0"/>
                  <a:t>Map quantiles of</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Sub>
                  </m:oMath>
                </a14:m>
                <a:r>
                  <a:rPr lang="en-US" dirty="0"/>
                  <a:t> into quantiles of Normal Random Variable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oMath>
                </a14:m>
                <a:r>
                  <a:rPr lang="en-US" dirty="0"/>
                  <a:t> </a:t>
                </a:r>
              </a:p>
              <a:p>
                <a:r>
                  <a:rPr lang="en-US" dirty="0"/>
                  <a:t>Generate </a:t>
                </a:r>
                <a14:m>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b="0" i="1" smtClean="0">
                            <a:latin typeface="Cambria Math" panose="02040503050406030204" pitchFamily="18" charset="0"/>
                          </a:rPr>
                          <m:t>𝜋</m:t>
                        </m:r>
                      </m:sup>
                    </m:sSubSup>
                  </m:oMath>
                </a14:m>
                <a:r>
                  <a:rPr lang="en-US" dirty="0"/>
                  <a:t> through the Knockoff Strategy of Barber and </a:t>
                </a:r>
                <a:r>
                  <a:rPr lang="en-US" dirty="0" err="1"/>
                  <a:t>Candes</a:t>
                </a:r>
                <a:r>
                  <a:rPr lang="en-US" dirty="0"/>
                  <a:t> (2015) and </a:t>
                </a:r>
                <a:r>
                  <a:rPr lang="en-US" dirty="0" err="1"/>
                  <a:t>Candes</a:t>
                </a:r>
                <a:r>
                  <a:rPr lang="en-US" dirty="0"/>
                  <a:t> et al (2018)</a:t>
                </a:r>
              </a:p>
              <a:p>
                <a:r>
                  <a:rPr lang="en-US" dirty="0"/>
                  <a:t>Map </a:t>
                </a:r>
                <a14:m>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b="0" i="1" smtClean="0">
                            <a:latin typeface="Cambria Math" panose="02040503050406030204" pitchFamily="18" charset="0"/>
                          </a:rPr>
                          <m:t>′</m:t>
                        </m:r>
                      </m:sup>
                    </m:sSubSup>
                  </m:oMath>
                </a14:m>
                <a:r>
                  <a:rPr lang="en-US" dirty="0"/>
                  <a:t> back to obtain </a:t>
                </a:r>
                <a14:m>
                  <m:oMath xmlns:m="http://schemas.openxmlformats.org/officeDocument/2006/math">
                    <m:sSubSup>
                      <m:sSubSupPr>
                        <m:ctrlPr>
                          <a:rPr lang="en-US" b="0" i="1" smtClean="0">
                            <a:latin typeface="Cambria Math" panose="02040503050406030204" pitchFamily="18" charset="0"/>
                          </a:rPr>
                        </m:ctrlPr>
                      </m:sSubSup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up>
                        <m:r>
                          <a:rPr lang="en-US" b="0" i="1" smtClean="0">
                            <a:latin typeface="Cambria Math" panose="02040503050406030204" pitchFamily="18" charset="0"/>
                          </a:rPr>
                          <m:t>𝜋</m:t>
                        </m:r>
                      </m:sup>
                    </m:sSubSup>
                  </m:oMath>
                </a14:m>
                <a:r>
                  <a:rPr lang="en-US" dirty="0"/>
                  <a:t> </a:t>
                </a:r>
              </a:p>
            </p:txBody>
          </p:sp>
        </mc:Choice>
        <mc:Fallback xmlns="">
          <p:sp>
            <p:nvSpPr>
              <p:cNvPr id="4" name="Content Placeholder 2">
                <a:extLst>
                  <a:ext uri="{FF2B5EF4-FFF2-40B4-BE49-F238E27FC236}">
                    <a16:creationId xmlns:a16="http://schemas.microsoft.com/office/drawing/2014/main" id="{786548D0-71E2-9486-1EAD-A0EBD6AE449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1961"/>
                </a:stretch>
              </a:blipFill>
            </p:spPr>
            <p:txBody>
              <a:bodyPr/>
              <a:lstStyle/>
              <a:p>
                <a:r>
                  <a:rPr lang="en-US">
                    <a:noFill/>
                  </a:rPr>
                  <a:t> </a:t>
                </a:r>
              </a:p>
            </p:txBody>
          </p:sp>
        </mc:Fallback>
      </mc:AlternateContent>
    </p:spTree>
    <p:extLst>
      <p:ext uri="{BB962C8B-B14F-4D97-AF65-F5344CB8AC3E}">
        <p14:creationId xmlns:p14="http://schemas.microsoft.com/office/powerpoint/2010/main" val="742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F158292-E130-2615-E807-A711E4AF03C8}"/>
              </a:ext>
            </a:extLst>
          </p:cNvPr>
          <p:cNvPicPr>
            <a:picLocks noChangeAspect="1"/>
          </p:cNvPicPr>
          <p:nvPr/>
        </p:nvPicPr>
        <p:blipFill>
          <a:blip r:embed="rId3"/>
          <a:stretch>
            <a:fillRect/>
          </a:stretch>
        </p:blipFill>
        <p:spPr>
          <a:xfrm>
            <a:off x="42141" y="0"/>
            <a:ext cx="12192000" cy="6689725"/>
          </a:xfrm>
          <a:prstGeom prst="rect">
            <a:avLst/>
          </a:prstGeom>
        </p:spPr>
      </p:pic>
      <p:sp>
        <p:nvSpPr>
          <p:cNvPr id="18" name="TextBox 17">
            <a:extLst>
              <a:ext uri="{FF2B5EF4-FFF2-40B4-BE49-F238E27FC236}">
                <a16:creationId xmlns:a16="http://schemas.microsoft.com/office/drawing/2014/main" id="{FA10CE80-FC4B-311F-80F8-F00BEB2FFF8E}"/>
              </a:ext>
            </a:extLst>
          </p:cNvPr>
          <p:cNvSpPr txBox="1"/>
          <p:nvPr/>
        </p:nvSpPr>
        <p:spPr>
          <a:xfrm>
            <a:off x="22418" y="72812"/>
            <a:ext cx="1485900" cy="954107"/>
          </a:xfrm>
          <a:prstGeom prst="rect">
            <a:avLst/>
          </a:prstGeom>
          <a:noFill/>
        </p:spPr>
        <p:txBody>
          <a:bodyPr wrap="square" rtlCol="0">
            <a:spAutoFit/>
          </a:bodyPr>
          <a:lstStyle/>
          <a:p>
            <a:r>
              <a:rPr lang="en-US" sz="2800" b="1" dirty="0"/>
              <a:t>Original Data</a:t>
            </a:r>
          </a:p>
        </p:txBody>
      </p:sp>
      <p:grpSp>
        <p:nvGrpSpPr>
          <p:cNvPr id="4" name="Group 3">
            <a:extLst>
              <a:ext uri="{FF2B5EF4-FFF2-40B4-BE49-F238E27FC236}">
                <a16:creationId xmlns:a16="http://schemas.microsoft.com/office/drawing/2014/main" id="{32F6A038-6CC2-8E73-21FC-42615D796AD3}"/>
              </a:ext>
            </a:extLst>
          </p:cNvPr>
          <p:cNvGrpSpPr/>
          <p:nvPr/>
        </p:nvGrpSpPr>
        <p:grpSpPr>
          <a:xfrm>
            <a:off x="-16873" y="-1"/>
            <a:ext cx="12251014" cy="6689725"/>
            <a:chOff x="-16873" y="-1"/>
            <a:chExt cx="12251014" cy="6689725"/>
          </a:xfrm>
        </p:grpSpPr>
        <p:pic>
          <p:nvPicPr>
            <p:cNvPr id="28" name="Picture 27">
              <a:extLst>
                <a:ext uri="{FF2B5EF4-FFF2-40B4-BE49-F238E27FC236}">
                  <a16:creationId xmlns:a16="http://schemas.microsoft.com/office/drawing/2014/main" id="{F4537D70-7E24-F1C0-17F1-73F7FAF5C076}"/>
                </a:ext>
              </a:extLst>
            </p:cNvPr>
            <p:cNvPicPr>
              <a:picLocks noChangeAspect="1"/>
            </p:cNvPicPr>
            <p:nvPr/>
          </p:nvPicPr>
          <p:blipFill>
            <a:blip r:embed="rId4"/>
            <a:stretch>
              <a:fillRect/>
            </a:stretch>
          </p:blipFill>
          <p:spPr>
            <a:xfrm>
              <a:off x="42141" y="-1"/>
              <a:ext cx="12192000" cy="6689725"/>
            </a:xfrm>
            <a:prstGeom prst="rect">
              <a:avLst/>
            </a:prstGeom>
          </p:spPr>
        </p:pic>
        <p:sp>
          <p:nvSpPr>
            <p:cNvPr id="29" name="TextBox 28">
              <a:extLst>
                <a:ext uri="{FF2B5EF4-FFF2-40B4-BE49-F238E27FC236}">
                  <a16:creationId xmlns:a16="http://schemas.microsoft.com/office/drawing/2014/main" id="{8AD08CAE-D6FD-BCE8-EAFF-426912B7690A}"/>
                </a:ext>
              </a:extLst>
            </p:cNvPr>
            <p:cNvSpPr txBox="1"/>
            <p:nvPr/>
          </p:nvSpPr>
          <p:spPr>
            <a:xfrm>
              <a:off x="-16873" y="880397"/>
              <a:ext cx="996726" cy="1384995"/>
            </a:xfrm>
            <a:prstGeom prst="rect">
              <a:avLst/>
            </a:prstGeom>
            <a:noFill/>
          </p:spPr>
          <p:txBody>
            <a:bodyPr wrap="square" rtlCol="0">
              <a:spAutoFit/>
            </a:bodyPr>
            <a:lstStyle/>
            <a:p>
              <a:r>
                <a:rPr lang="en-US" sz="2800" b="1" dirty="0">
                  <a:solidFill>
                    <a:srgbClr val="FF0000"/>
                  </a:solidFill>
                </a:rPr>
                <a:t>New Data (X’)</a:t>
              </a:r>
            </a:p>
          </p:txBody>
        </p:sp>
      </p:grpSp>
      <p:grpSp>
        <p:nvGrpSpPr>
          <p:cNvPr id="31" name="Group 30">
            <a:extLst>
              <a:ext uri="{FF2B5EF4-FFF2-40B4-BE49-F238E27FC236}">
                <a16:creationId xmlns:a16="http://schemas.microsoft.com/office/drawing/2014/main" id="{BE719AFE-C983-165D-0389-D2184F37AD54}"/>
              </a:ext>
            </a:extLst>
          </p:cNvPr>
          <p:cNvGrpSpPr/>
          <p:nvPr/>
        </p:nvGrpSpPr>
        <p:grpSpPr>
          <a:xfrm>
            <a:off x="133351" y="1125454"/>
            <a:ext cx="3962400" cy="4294271"/>
            <a:chOff x="973163" y="1872610"/>
            <a:chExt cx="5286379" cy="3720210"/>
          </a:xfrm>
        </p:grpSpPr>
        <p:sp>
          <p:nvSpPr>
            <p:cNvPr id="32" name="Oval 31">
              <a:extLst>
                <a:ext uri="{FF2B5EF4-FFF2-40B4-BE49-F238E27FC236}">
                  <a16:creationId xmlns:a16="http://schemas.microsoft.com/office/drawing/2014/main" id="{E297CDC8-3F85-01A4-08F6-B7DA2174F863}"/>
                </a:ext>
              </a:extLst>
            </p:cNvPr>
            <p:cNvSpPr/>
            <p:nvPr/>
          </p:nvSpPr>
          <p:spPr>
            <a:xfrm rot="16200000">
              <a:off x="3891525" y="1394579"/>
              <a:ext cx="656318" cy="1612380"/>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33" name="Oval 32">
              <a:extLst>
                <a:ext uri="{FF2B5EF4-FFF2-40B4-BE49-F238E27FC236}">
                  <a16:creationId xmlns:a16="http://schemas.microsoft.com/office/drawing/2014/main" id="{725E4601-B85F-E51D-D615-88E6FEB53CC8}"/>
                </a:ext>
              </a:extLst>
            </p:cNvPr>
            <p:cNvSpPr/>
            <p:nvPr/>
          </p:nvSpPr>
          <p:spPr>
            <a:xfrm rot="16200000">
              <a:off x="5087533" y="4420810"/>
              <a:ext cx="731640" cy="1612379"/>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cxnSp>
          <p:nvCxnSpPr>
            <p:cNvPr id="34" name="Straight Arrow Connector 33">
              <a:extLst>
                <a:ext uri="{FF2B5EF4-FFF2-40B4-BE49-F238E27FC236}">
                  <a16:creationId xmlns:a16="http://schemas.microsoft.com/office/drawing/2014/main" id="{9C2DB512-D2DA-7DC6-C62C-44FCB74B1942}"/>
                </a:ext>
              </a:extLst>
            </p:cNvPr>
            <p:cNvCxnSpPr>
              <a:cxnSpLocks/>
            </p:cNvCxnSpPr>
            <p:nvPr/>
          </p:nvCxnSpPr>
          <p:spPr>
            <a:xfrm flipV="1">
              <a:off x="1552322" y="2324567"/>
              <a:ext cx="1861171" cy="1213518"/>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54AFDB91-BA26-C2B7-710D-ADD09932CE58}"/>
                </a:ext>
              </a:extLst>
            </p:cNvPr>
            <p:cNvCxnSpPr>
              <a:cxnSpLocks/>
              <a:endCxn id="33" idx="0"/>
            </p:cNvCxnSpPr>
            <p:nvPr/>
          </p:nvCxnSpPr>
          <p:spPr>
            <a:xfrm>
              <a:off x="1638047" y="4069156"/>
              <a:ext cx="3009118" cy="1157844"/>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81003DB-74A6-11AE-63DA-D4C04B0A4492}"/>
                </a:ext>
              </a:extLst>
            </p:cNvPr>
            <p:cNvSpPr txBox="1"/>
            <p:nvPr/>
          </p:nvSpPr>
          <p:spPr>
            <a:xfrm>
              <a:off x="973163" y="3526821"/>
              <a:ext cx="1329768" cy="707886"/>
            </a:xfrm>
            <a:prstGeom prst="rect">
              <a:avLst/>
            </a:prstGeom>
            <a:noFill/>
            <a:ln>
              <a:noFill/>
            </a:ln>
          </p:spPr>
          <p:txBody>
            <a:bodyPr wrap="square" rtlCol="0">
              <a:spAutoFit/>
            </a:bodyPr>
            <a:lstStyle/>
            <a:p>
              <a:r>
                <a:rPr lang="en-US" sz="4000" b="1" dirty="0">
                  <a:solidFill>
                    <a:srgbClr val="0000CC"/>
                  </a:solidFill>
                </a:rPr>
                <a:t>Far</a:t>
              </a:r>
            </a:p>
          </p:txBody>
        </p:sp>
      </p:grpSp>
      <p:grpSp>
        <p:nvGrpSpPr>
          <p:cNvPr id="40" name="Group 39">
            <a:extLst>
              <a:ext uri="{FF2B5EF4-FFF2-40B4-BE49-F238E27FC236}">
                <a16:creationId xmlns:a16="http://schemas.microsoft.com/office/drawing/2014/main" id="{15F8B307-F243-3922-D0FA-2C3C147BB6C9}"/>
              </a:ext>
            </a:extLst>
          </p:cNvPr>
          <p:cNvGrpSpPr/>
          <p:nvPr/>
        </p:nvGrpSpPr>
        <p:grpSpPr>
          <a:xfrm>
            <a:off x="3952057" y="423140"/>
            <a:ext cx="3871404" cy="5589288"/>
            <a:chOff x="667087" y="1264182"/>
            <a:chExt cx="5164978" cy="4842108"/>
          </a:xfrm>
        </p:grpSpPr>
        <p:sp>
          <p:nvSpPr>
            <p:cNvPr id="41" name="Oval 40">
              <a:extLst>
                <a:ext uri="{FF2B5EF4-FFF2-40B4-BE49-F238E27FC236}">
                  <a16:creationId xmlns:a16="http://schemas.microsoft.com/office/drawing/2014/main" id="{0CC226AB-D813-147D-8CC9-BA619F1177A7}"/>
                </a:ext>
              </a:extLst>
            </p:cNvPr>
            <p:cNvSpPr/>
            <p:nvPr/>
          </p:nvSpPr>
          <p:spPr>
            <a:xfrm rot="16200000">
              <a:off x="4697716" y="786151"/>
              <a:ext cx="656318" cy="1612380"/>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42" name="Oval 41">
              <a:extLst>
                <a:ext uri="{FF2B5EF4-FFF2-40B4-BE49-F238E27FC236}">
                  <a16:creationId xmlns:a16="http://schemas.microsoft.com/office/drawing/2014/main" id="{6205D024-85A3-7870-87DF-A2EFB3C31C16}"/>
                </a:ext>
              </a:extLst>
            </p:cNvPr>
            <p:cNvSpPr/>
            <p:nvPr/>
          </p:nvSpPr>
          <p:spPr>
            <a:xfrm rot="16200000">
              <a:off x="2889113" y="4934280"/>
              <a:ext cx="731640" cy="1612379"/>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cxnSp>
          <p:nvCxnSpPr>
            <p:cNvPr id="43" name="Straight Arrow Connector 42">
              <a:extLst>
                <a:ext uri="{FF2B5EF4-FFF2-40B4-BE49-F238E27FC236}">
                  <a16:creationId xmlns:a16="http://schemas.microsoft.com/office/drawing/2014/main" id="{FBBE90E1-7C68-0A52-EDA2-ED36295D5794}"/>
                </a:ext>
              </a:extLst>
            </p:cNvPr>
            <p:cNvCxnSpPr>
              <a:cxnSpLocks/>
            </p:cNvCxnSpPr>
            <p:nvPr/>
          </p:nvCxnSpPr>
          <p:spPr>
            <a:xfrm flipV="1">
              <a:off x="2947554" y="1763468"/>
              <a:ext cx="1272130" cy="322383"/>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77F6156-090C-1FA9-1769-ADD5A023E1D5}"/>
                </a:ext>
              </a:extLst>
            </p:cNvPr>
            <p:cNvCxnSpPr>
              <a:cxnSpLocks/>
              <a:endCxn id="42" idx="0"/>
            </p:cNvCxnSpPr>
            <p:nvPr/>
          </p:nvCxnSpPr>
          <p:spPr>
            <a:xfrm>
              <a:off x="1946367" y="2377379"/>
              <a:ext cx="502377" cy="3363090"/>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4F61D3EA-F237-BB69-E65A-57EB026A275E}"/>
                </a:ext>
              </a:extLst>
            </p:cNvPr>
            <p:cNvSpPr txBox="1"/>
            <p:nvPr/>
          </p:nvSpPr>
          <p:spPr>
            <a:xfrm>
              <a:off x="667087" y="1923444"/>
              <a:ext cx="4052712" cy="613255"/>
            </a:xfrm>
            <a:prstGeom prst="rect">
              <a:avLst/>
            </a:prstGeom>
            <a:noFill/>
            <a:ln>
              <a:noFill/>
            </a:ln>
          </p:spPr>
          <p:txBody>
            <a:bodyPr wrap="square" rtlCol="0">
              <a:spAutoFit/>
            </a:bodyPr>
            <a:lstStyle/>
            <a:p>
              <a:r>
                <a:rPr lang="en-US" sz="4000" b="1" dirty="0">
                  <a:solidFill>
                    <a:srgbClr val="0000CC"/>
                  </a:solidFill>
                </a:rPr>
                <a:t>Impossible</a:t>
              </a:r>
            </a:p>
          </p:txBody>
        </p:sp>
      </p:grpSp>
      <p:sp>
        <p:nvSpPr>
          <p:cNvPr id="48" name="TextBox 47">
            <a:extLst>
              <a:ext uri="{FF2B5EF4-FFF2-40B4-BE49-F238E27FC236}">
                <a16:creationId xmlns:a16="http://schemas.microsoft.com/office/drawing/2014/main" id="{FD41057E-488B-42FC-4619-D9F88EFD67D2}"/>
              </a:ext>
            </a:extLst>
          </p:cNvPr>
          <p:cNvSpPr txBox="1"/>
          <p:nvPr/>
        </p:nvSpPr>
        <p:spPr>
          <a:xfrm>
            <a:off x="7770764" y="384674"/>
            <a:ext cx="2782936" cy="1323439"/>
          </a:xfrm>
          <a:prstGeom prst="rect">
            <a:avLst/>
          </a:prstGeom>
          <a:noFill/>
        </p:spPr>
        <p:txBody>
          <a:bodyPr wrap="square">
            <a:spAutoFit/>
          </a:bodyPr>
          <a:lstStyle/>
          <a:p>
            <a:r>
              <a:rPr lang="en-US" sz="4000" b="1" dirty="0">
                <a:solidFill>
                  <a:srgbClr val="0000CC"/>
                </a:solidFill>
              </a:rPr>
              <a:t>Within </a:t>
            </a:r>
            <a:r>
              <a:rPr lang="en-US" sz="4000" b="1" dirty="0" err="1">
                <a:solidFill>
                  <a:srgbClr val="0000CC"/>
                </a:solidFill>
              </a:rPr>
              <a:t>Distribut</a:t>
            </a:r>
            <a:r>
              <a:rPr lang="en-US" sz="4000" b="1" dirty="0">
                <a:solidFill>
                  <a:srgbClr val="0000CC"/>
                </a:solidFill>
              </a:rPr>
              <a:t>.</a:t>
            </a:r>
          </a:p>
        </p:txBody>
      </p:sp>
    </p:spTree>
    <p:extLst>
      <p:ext uri="{BB962C8B-B14F-4D97-AF65-F5344CB8AC3E}">
        <p14:creationId xmlns:p14="http://schemas.microsoft.com/office/powerpoint/2010/main" val="149255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A2C64D-60F6-7C29-C563-7BB8A6B29809}"/>
              </a:ext>
            </a:extLst>
          </p:cNvPr>
          <p:cNvSpPr>
            <a:spLocks noGrp="1"/>
          </p:cNvSpPr>
          <p:nvPr>
            <p:ph type="title"/>
          </p:nvPr>
        </p:nvSpPr>
        <p:spPr/>
        <p:txBody>
          <a:bodyPr>
            <a:normAutofit/>
          </a:bodyPr>
          <a:lstStyle/>
          <a:p>
            <a:pPr algn="ctr"/>
            <a:r>
              <a:rPr lang="en-US" dirty="0"/>
              <a:t>Theoretical Guarantee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D4B0D2B-19D8-27B7-40E9-D3B712F6A3A2}"/>
                  </a:ext>
                </a:extLst>
              </p:cNvPr>
              <p:cNvSpPr>
                <a:spLocks noGrp="1"/>
              </p:cNvSpPr>
              <p:nvPr>
                <p:ph idx="1"/>
              </p:nvPr>
            </p:nvSpPr>
            <p:spPr>
              <a:xfrm>
                <a:off x="1385316" y="2501593"/>
                <a:ext cx="9421368" cy="1527175"/>
              </a:xfrm>
            </p:spPr>
            <p:txBody>
              <a:bodyPr>
                <a:noAutofit/>
              </a:bodyPr>
              <a:lstStyle/>
              <a:p>
                <a:pPr marL="0" indent="0" algn="just">
                  <a:buNone/>
                </a:pPr>
                <a:r>
                  <a:rPr lang="en-US" sz="3200" b="1" dirty="0"/>
                  <a:t>Proposition 2:</a:t>
                </a:r>
                <a:r>
                  <a:rPr lang="en-US" sz="3200" dirty="0"/>
                  <a:t> If the joint distribution of the features </a:t>
                </a:r>
                <a14:m>
                  <m:oMath xmlns:m="http://schemas.openxmlformats.org/officeDocument/2006/math">
                    <m:r>
                      <a:rPr lang="en-US" sz="3200" b="1" i="0" smtClean="0">
                        <a:latin typeface="Cambria Math" panose="02040503050406030204" pitchFamily="18" charset="0"/>
                      </a:rPr>
                      <m:t>𝐗</m:t>
                    </m:r>
                  </m:oMath>
                </a14:m>
                <a:r>
                  <a:rPr lang="en-US" sz="3200" dirty="0"/>
                  <a:t> can be modeled by a Gaussian copula, then  </a:t>
                </a:r>
                <a14:m>
                  <m:oMath xmlns:m="http://schemas.openxmlformats.org/officeDocument/2006/math">
                    <m:r>
                      <a:rPr lang="en-US" sz="3200" b="1">
                        <a:latin typeface="Cambria Math" panose="02040503050406030204" pitchFamily="18" charset="0"/>
                      </a:rPr>
                      <m:t>𝐗</m:t>
                    </m:r>
                    <m:r>
                      <a:rPr lang="en-US" sz="3200" b="1" i="0" smtClean="0">
                        <a:latin typeface="Cambria Math" panose="02040503050406030204" pitchFamily="18" charset="0"/>
                      </a:rPr>
                      <m:t>′</m:t>
                    </m:r>
                  </m:oMath>
                </a14:m>
                <a:r>
                  <a:rPr lang="en-US" sz="3200" dirty="0"/>
                  <a:t> returned by Algorithm </a:t>
                </a:r>
                <a:r>
                  <a:rPr lang="en-US" sz="3200" dirty="0" err="1"/>
                  <a:t>GKnock</a:t>
                </a:r>
                <a:r>
                  <a:rPr lang="en-US" sz="3200" dirty="0"/>
                  <a:t> is an independent copy of </a:t>
                </a:r>
                <a14:m>
                  <m:oMath xmlns:m="http://schemas.openxmlformats.org/officeDocument/2006/math">
                    <m:r>
                      <a:rPr lang="en-US" sz="3200" b="1" i="0" smtClean="0">
                        <a:latin typeface="Cambria Math" panose="02040503050406030204" pitchFamily="18" charset="0"/>
                      </a:rPr>
                      <m:t>𝐗</m:t>
                    </m:r>
                  </m:oMath>
                </a14:m>
                <a:r>
                  <a:rPr lang="en-US" sz="3200" dirty="0"/>
                  <a:t>.</a:t>
                </a:r>
              </a:p>
            </p:txBody>
          </p:sp>
        </mc:Choice>
        <mc:Fallback xmlns="">
          <p:sp>
            <p:nvSpPr>
              <p:cNvPr id="7" name="Content Placeholder 6">
                <a:extLst>
                  <a:ext uri="{FF2B5EF4-FFF2-40B4-BE49-F238E27FC236}">
                    <a16:creationId xmlns:a16="http://schemas.microsoft.com/office/drawing/2014/main" id="{3D4B0D2B-19D8-27B7-40E9-D3B712F6A3A2}"/>
                  </a:ext>
                </a:extLst>
              </p:cNvPr>
              <p:cNvSpPr>
                <a:spLocks noGrp="1" noRot="1" noChangeAspect="1" noMove="1" noResize="1" noEditPoints="1" noAdjustHandles="1" noChangeArrowheads="1" noChangeShapeType="1" noTextEdit="1"/>
              </p:cNvSpPr>
              <p:nvPr>
                <p:ph idx="1"/>
              </p:nvPr>
            </p:nvSpPr>
            <p:spPr>
              <a:xfrm>
                <a:off x="1385316" y="2501593"/>
                <a:ext cx="9421368" cy="1527175"/>
              </a:xfrm>
              <a:blipFill>
                <a:blip r:embed="rId3"/>
                <a:stretch>
                  <a:fillRect l="-1617" t="-7968" r="-1617" b="-34263"/>
                </a:stretch>
              </a:blipFill>
            </p:spPr>
            <p:txBody>
              <a:bodyPr/>
              <a:lstStyle/>
              <a:p>
                <a:r>
                  <a:rPr lang="en-US">
                    <a:noFill/>
                  </a:rPr>
                  <a:t> </a:t>
                </a:r>
              </a:p>
            </p:txBody>
          </p:sp>
        </mc:Fallback>
      </mc:AlternateContent>
    </p:spTree>
    <p:extLst>
      <p:ext uri="{BB962C8B-B14F-4D97-AF65-F5344CB8AC3E}">
        <p14:creationId xmlns:p14="http://schemas.microsoft.com/office/powerpoint/2010/main" val="1223472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DD89-D75F-52CD-0DB5-D54F70EDD513}"/>
              </a:ext>
            </a:extLst>
          </p:cNvPr>
          <p:cNvSpPr>
            <a:spLocks noGrp="1"/>
          </p:cNvSpPr>
          <p:nvPr>
            <p:ph type="title"/>
          </p:nvPr>
        </p:nvSpPr>
        <p:spPr>
          <a:xfrm>
            <a:off x="838200" y="365126"/>
            <a:ext cx="10515600" cy="315912"/>
          </a:xfrm>
        </p:spPr>
        <p:txBody>
          <a:bodyPr>
            <a:normAutofit fontScale="90000"/>
          </a:bodyPr>
          <a:lstStyle/>
          <a:p>
            <a:pPr algn="ctr"/>
            <a:r>
              <a:rPr lang="en-US" dirty="0"/>
              <a:t>Permutation Variable Importance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DB74C8-B9CB-9623-7BA6-B06D6F37BC10}"/>
                  </a:ext>
                </a:extLst>
              </p:cNvPr>
              <p:cNvSpPr>
                <a:spLocks noGrp="1"/>
              </p:cNvSpPr>
              <p:nvPr>
                <p:ph idx="1"/>
              </p:nvPr>
            </p:nvSpPr>
            <p:spPr>
              <a:xfrm>
                <a:off x="838200" y="1076609"/>
                <a:ext cx="10515600" cy="5097971"/>
              </a:xfrm>
            </p:spPr>
            <p:txBody>
              <a:bodyPr>
                <a:normAutofit/>
              </a:bodyPr>
              <a:lstStyle/>
              <a:p>
                <a:r>
                  <a:rPr lang="en-US" dirty="0"/>
                  <a:t>Empirical Machine Learning Problem:</a:t>
                </a:r>
              </a:p>
              <a:p>
                <a:endParaRPr lang="en-US" dirty="0"/>
              </a:p>
              <a:p>
                <a:endParaRPr lang="en-US" dirty="0"/>
              </a:p>
              <a:p>
                <a:r>
                  <a:rPr lang="en-US" dirty="0"/>
                  <a:t>Where               is a loss function,                  a family of parameterized machine learning models</a:t>
                </a:r>
              </a:p>
              <a:p>
                <a:r>
                  <a:rPr lang="en-US" dirty="0" err="1"/>
                  <a:t>Breiman’s</a:t>
                </a:r>
                <a:r>
                  <a:rPr lang="en-US" dirty="0"/>
                  <a:t> feature importance of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m:rPr>
                            <m:sty m:val="p"/>
                          </m:rPr>
                          <a:rPr lang="en-US" b="0" i="0" smtClean="0">
                            <a:latin typeface="Cambria Math" panose="02040503050406030204" pitchFamily="18" charset="0"/>
                          </a:rPr>
                          <m:t>j</m:t>
                        </m:r>
                      </m:sub>
                    </m:sSub>
                  </m:oMath>
                </a14:m>
                <a:r>
                  <a:rPr lang="en-US" dirty="0"/>
                  <a:t> is defined as:</a:t>
                </a:r>
              </a:p>
              <a:p>
                <a:endParaRPr lang="en-US" dirty="0"/>
              </a:p>
            </p:txBody>
          </p:sp>
        </mc:Choice>
        <mc:Fallback xmlns="">
          <p:sp>
            <p:nvSpPr>
              <p:cNvPr id="3" name="Content Placeholder 2">
                <a:extLst>
                  <a:ext uri="{FF2B5EF4-FFF2-40B4-BE49-F238E27FC236}">
                    <a16:creationId xmlns:a16="http://schemas.microsoft.com/office/drawing/2014/main" id="{F7DB74C8-B9CB-9623-7BA6-B06D6F37BC10}"/>
                  </a:ext>
                </a:extLst>
              </p:cNvPr>
              <p:cNvSpPr>
                <a:spLocks noGrp="1" noRot="1" noChangeAspect="1" noMove="1" noResize="1" noEditPoints="1" noAdjustHandles="1" noChangeArrowheads="1" noChangeShapeType="1" noTextEdit="1"/>
              </p:cNvSpPr>
              <p:nvPr>
                <p:ph idx="1"/>
              </p:nvPr>
            </p:nvSpPr>
            <p:spPr>
              <a:xfrm>
                <a:off x="838200" y="1076609"/>
                <a:ext cx="10515600" cy="5097971"/>
              </a:xfrm>
              <a:blipFill>
                <a:blip r:embed="rId7"/>
                <a:stretch>
                  <a:fillRect l="-812" t="-2033" r="-3768"/>
                </a:stretch>
              </a:blipFill>
            </p:spPr>
            <p:txBody>
              <a:bodyPr/>
              <a:lstStyle/>
              <a:p>
                <a:r>
                  <a:rPr lang="en-GB">
                    <a:noFill/>
                  </a:rPr>
                  <a:t> </a:t>
                </a:r>
              </a:p>
            </p:txBody>
          </p:sp>
        </mc:Fallback>
      </mc:AlternateContent>
      <p:graphicFrame>
        <p:nvGraphicFramePr>
          <p:cNvPr id="4" name="Object 3">
            <a:extLst>
              <a:ext uri="{FF2B5EF4-FFF2-40B4-BE49-F238E27FC236}">
                <a16:creationId xmlns:a16="http://schemas.microsoft.com/office/drawing/2014/main" id="{768EFC67-9041-E0B6-F650-911D90533EF9}"/>
              </a:ext>
            </a:extLst>
          </p:cNvPr>
          <p:cNvGraphicFramePr>
            <a:graphicFrameLocks noChangeAspect="1"/>
          </p:cNvGraphicFramePr>
          <p:nvPr>
            <p:extLst>
              <p:ext uri="{D42A27DB-BD31-4B8C-83A1-F6EECF244321}">
                <p14:modId xmlns:p14="http://schemas.microsoft.com/office/powerpoint/2010/main" val="2900230731"/>
              </p:ext>
            </p:extLst>
          </p:nvPr>
        </p:nvGraphicFramePr>
        <p:xfrm>
          <a:off x="3661907" y="1462661"/>
          <a:ext cx="5503552" cy="832470"/>
        </p:xfrm>
        <a:graphic>
          <a:graphicData uri="http://schemas.openxmlformats.org/presentationml/2006/ole">
            <mc:AlternateContent xmlns:mc="http://schemas.openxmlformats.org/markup-compatibility/2006">
              <mc:Choice xmlns:v="urn:schemas-microsoft-com:vml" Requires="v">
                <p:oleObj name="Equation" r:id="rId8" imgW="1511280" imgH="228600" progId="Equation.DSMT4">
                  <p:embed/>
                </p:oleObj>
              </mc:Choice>
              <mc:Fallback>
                <p:oleObj name="Equation" r:id="rId8" imgW="1511280" imgH="228600" progId="Equation.DSMT4">
                  <p:embed/>
                  <p:pic>
                    <p:nvPicPr>
                      <p:cNvPr id="4" name="Object 3">
                        <a:extLst>
                          <a:ext uri="{FF2B5EF4-FFF2-40B4-BE49-F238E27FC236}">
                            <a16:creationId xmlns:a16="http://schemas.microsoft.com/office/drawing/2014/main" id="{768EFC67-9041-E0B6-F650-911D90533EF9}"/>
                          </a:ext>
                        </a:extLst>
                      </p:cNvPr>
                      <p:cNvPicPr/>
                      <p:nvPr/>
                    </p:nvPicPr>
                    <p:blipFill>
                      <a:blip r:embed="rId9"/>
                      <a:stretch>
                        <a:fillRect/>
                      </a:stretch>
                    </p:blipFill>
                    <p:spPr>
                      <a:xfrm>
                        <a:off x="3661907" y="1462661"/>
                        <a:ext cx="5503552" cy="832470"/>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A8EA9909-BBF7-6946-CFD9-98C4E983AEEF}"/>
              </a:ext>
            </a:extLst>
          </p:cNvPr>
          <p:cNvPicPr>
            <a:picLocks noChangeAspect="1"/>
          </p:cNvPicPr>
          <p:nvPr>
            <p:custDataLst>
              <p:tags r:id="rId1"/>
            </p:custDataLst>
          </p:nvPr>
        </p:nvPicPr>
        <p:blipFill>
          <a:blip r:embed="rId10" cstate="hqprint">
            <a:extLst>
              <a:ext uri="{28A0092B-C50C-407E-A947-70E740481C1C}">
                <a14:useLocalDpi xmlns:a14="http://schemas.microsoft.com/office/drawing/2010/main" val="0"/>
              </a:ext>
            </a:extLst>
          </a:blip>
          <a:stretch>
            <a:fillRect/>
          </a:stretch>
        </p:blipFill>
        <p:spPr>
          <a:xfrm>
            <a:off x="2339792" y="2651398"/>
            <a:ext cx="827735" cy="356266"/>
          </a:xfrm>
          <a:prstGeom prst="rect">
            <a:avLst/>
          </a:prstGeom>
        </p:spPr>
      </p:pic>
      <p:pic>
        <p:nvPicPr>
          <p:cNvPr id="14" name="Picture 13">
            <a:extLst>
              <a:ext uri="{FF2B5EF4-FFF2-40B4-BE49-F238E27FC236}">
                <a16:creationId xmlns:a16="http://schemas.microsoft.com/office/drawing/2014/main" id="{01685650-CA48-7A94-8C4A-A374A432D910}"/>
              </a:ext>
            </a:extLst>
          </p:cNvPr>
          <p:cNvPicPr>
            <a:picLocks noChangeAspect="1"/>
          </p:cNvPicPr>
          <p:nvPr>
            <p:custDataLst>
              <p:tags r:id="rId2"/>
            </p:custDataLst>
          </p:nvPr>
        </p:nvPicPr>
        <p:blipFill>
          <a:blip r:embed="rId11" cstate="hqprint">
            <a:extLst>
              <a:ext uri="{28A0092B-C50C-407E-A947-70E740481C1C}">
                <a14:useLocalDpi xmlns:a14="http://schemas.microsoft.com/office/drawing/2010/main" val="0"/>
              </a:ext>
            </a:extLst>
          </a:blip>
          <a:stretch>
            <a:fillRect/>
          </a:stretch>
        </p:blipFill>
        <p:spPr>
          <a:xfrm>
            <a:off x="6096000" y="2682572"/>
            <a:ext cx="1064534" cy="356267"/>
          </a:xfrm>
          <a:prstGeom prst="rect">
            <a:avLst/>
          </a:prstGeom>
        </p:spPr>
      </p:pic>
      <p:pic>
        <p:nvPicPr>
          <p:cNvPr id="6" name="Picture 5" descr="\documentclass{article}&#10;\usepackage{amsmath}&#10;\pagestyle{empty}&#10;\begin{document}&#10;&#10;\begin{equation*}&#10;\widehat{\text{VI} }_{j}=\frac{1}{N}\sum_{n=1}^{N}\mathcal{L}\left( \mathbf{y}^{n},%&#10;\widehat{g}(\mathbf{x}_{j,\pi}^{n};\theta ^{\ast })\right) -\frac{1}{%&#10;N}\sum_{n=1}^{N}\mathcal{L}\left( \mathbf{y}^{n},\widehat{g}(\mathbf{x}%&#10;^{n};\theta ^{\ast })\right) \end{equation*}%&#10;\end{document}" title="IguanaTex Picture Display">
            <a:extLst>
              <a:ext uri="{FF2B5EF4-FFF2-40B4-BE49-F238E27FC236}">
                <a16:creationId xmlns:a16="http://schemas.microsoft.com/office/drawing/2014/main" id="{252F08BB-4A98-116A-8D5B-507102F30831}"/>
              </a:ext>
            </a:extLst>
          </p:cNvPr>
          <p:cNvPicPr>
            <a:picLocks noChangeAspect="1"/>
          </p:cNvPicPr>
          <p:nvPr>
            <p:custDataLst>
              <p:tags r:id="rId3"/>
            </p:custDataLst>
          </p:nvPr>
        </p:nvPicPr>
        <p:blipFill>
          <a:blip r:embed="rId12" cstate="hqprint">
            <a:extLst>
              <a:ext uri="{28A0092B-C50C-407E-A947-70E740481C1C}">
                <a14:useLocalDpi xmlns:a14="http://schemas.microsoft.com/office/drawing/2010/main" val="0"/>
              </a:ext>
            </a:extLst>
          </a:blip>
          <a:stretch>
            <a:fillRect/>
          </a:stretch>
        </p:blipFill>
        <p:spPr>
          <a:xfrm>
            <a:off x="1363985" y="4252380"/>
            <a:ext cx="8797867" cy="1028267"/>
          </a:xfrm>
          <a:prstGeom prst="rect">
            <a:avLst/>
          </a:prstGeom>
        </p:spPr>
      </p:pic>
      <p:sp>
        <p:nvSpPr>
          <p:cNvPr id="23" name="Left Brace 22">
            <a:extLst>
              <a:ext uri="{FF2B5EF4-FFF2-40B4-BE49-F238E27FC236}">
                <a16:creationId xmlns:a16="http://schemas.microsoft.com/office/drawing/2014/main" id="{6EDA0DCB-FABB-C664-8BA3-FBE6C104E5EB}"/>
              </a:ext>
            </a:extLst>
          </p:cNvPr>
          <p:cNvSpPr/>
          <p:nvPr/>
        </p:nvSpPr>
        <p:spPr>
          <a:xfrm rot="16200000">
            <a:off x="4057876" y="363925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31043B0-A658-C05A-B191-4C9B5166D969}"/>
                  </a:ext>
                </a:extLst>
              </p:cNvPr>
              <p:cNvSpPr txBox="1"/>
              <p:nvPr/>
            </p:nvSpPr>
            <p:spPr>
              <a:xfrm>
                <a:off x="3070133" y="5664457"/>
                <a:ext cx="2295525" cy="994055"/>
              </a:xfrm>
              <a:prstGeom prst="rect">
                <a:avLst/>
              </a:prstGeom>
              <a:noFill/>
            </p:spPr>
            <p:txBody>
              <a:bodyPr wrap="square" rtlCol="0">
                <a:spAutoFit/>
              </a:bodyPr>
              <a:lstStyle/>
              <a:p>
                <a:r>
                  <a:rPr lang="en-US" sz="2800" dirty="0">
                    <a:solidFill>
                      <a:srgbClr val="FF0000"/>
                    </a:solidFill>
                  </a:rPr>
                  <a:t>Loss after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m:rPr>
                            <m:sty m:val="p"/>
                          </m:rPr>
                          <a:rPr lang="en-US" sz="2800" b="0" i="0" smtClean="0">
                            <a:solidFill>
                              <a:srgbClr val="FF0000"/>
                            </a:solidFill>
                            <a:latin typeface="Cambria Math" panose="02040503050406030204" pitchFamily="18" charset="0"/>
                          </a:rPr>
                          <m:t>X</m:t>
                        </m:r>
                      </m:e>
                      <m:sub>
                        <m:r>
                          <m:rPr>
                            <m:sty m:val="p"/>
                          </m:rPr>
                          <a:rPr lang="en-US" sz="2800" b="0" i="0" smtClean="0">
                            <a:solidFill>
                              <a:srgbClr val="FF0000"/>
                            </a:solidFill>
                            <a:latin typeface="Cambria Math" panose="02040503050406030204" pitchFamily="18" charset="0"/>
                          </a:rPr>
                          <m:t>j</m:t>
                        </m:r>
                      </m:sub>
                    </m:sSub>
                    <m:r>
                      <a:rPr lang="en-US" sz="2800" b="0" i="0" smtClean="0">
                        <a:solidFill>
                          <a:srgbClr val="FF0000"/>
                        </a:solidFill>
                        <a:latin typeface="Cambria Math" panose="02040503050406030204" pitchFamily="18" charset="0"/>
                      </a:rPr>
                      <m:t> </m:t>
                    </m:r>
                    <m:r>
                      <m:rPr>
                        <m:sty m:val="p"/>
                      </m:rPr>
                      <a:rPr lang="en-US" sz="2800" b="0" i="0" smtClean="0">
                        <a:solidFill>
                          <a:srgbClr val="FF0000"/>
                        </a:solidFill>
                        <a:latin typeface="Cambria Math" panose="02040503050406030204" pitchFamily="18" charset="0"/>
                      </a:rPr>
                      <m:t>permuted</m:t>
                    </m:r>
                  </m:oMath>
                </a14:m>
                <a:endParaRPr lang="en-US" sz="2800" dirty="0">
                  <a:solidFill>
                    <a:srgbClr val="FF0000"/>
                  </a:solidFill>
                </a:endParaRPr>
              </a:p>
            </p:txBody>
          </p:sp>
        </mc:Choice>
        <mc:Fallback xmlns="">
          <p:sp>
            <p:nvSpPr>
              <p:cNvPr id="24" name="TextBox 23">
                <a:extLst>
                  <a:ext uri="{FF2B5EF4-FFF2-40B4-BE49-F238E27FC236}">
                    <a16:creationId xmlns:a16="http://schemas.microsoft.com/office/drawing/2014/main" id="{931043B0-A658-C05A-B191-4C9B5166D969}"/>
                  </a:ext>
                </a:extLst>
              </p:cNvPr>
              <p:cNvSpPr txBox="1">
                <a:spLocks noRot="1" noChangeAspect="1" noMove="1" noResize="1" noEditPoints="1" noAdjustHandles="1" noChangeArrowheads="1" noChangeShapeType="1" noTextEdit="1"/>
              </p:cNvSpPr>
              <p:nvPr/>
            </p:nvSpPr>
            <p:spPr>
              <a:xfrm>
                <a:off x="3070133" y="5664457"/>
                <a:ext cx="2295525" cy="994055"/>
              </a:xfrm>
              <a:prstGeom prst="rect">
                <a:avLst/>
              </a:prstGeom>
              <a:blipFill>
                <a:blip r:embed="rId13"/>
                <a:stretch>
                  <a:fillRect l="-5585" t="-6135"/>
                </a:stretch>
              </a:blipFill>
            </p:spPr>
            <p:txBody>
              <a:bodyPr/>
              <a:lstStyle/>
              <a:p>
                <a:r>
                  <a:rPr lang="en-US">
                    <a:noFill/>
                  </a:rPr>
                  <a:t> </a:t>
                </a:r>
              </a:p>
            </p:txBody>
          </p:sp>
        </mc:Fallback>
      </mc:AlternateContent>
      <p:sp>
        <p:nvSpPr>
          <p:cNvPr id="25" name="Left Brace 24">
            <a:extLst>
              <a:ext uri="{FF2B5EF4-FFF2-40B4-BE49-F238E27FC236}">
                <a16:creationId xmlns:a16="http://schemas.microsoft.com/office/drawing/2014/main" id="{C2BB8C5F-E28B-2F50-1FFF-5DE1211C0CA5}"/>
              </a:ext>
            </a:extLst>
          </p:cNvPr>
          <p:cNvSpPr/>
          <p:nvPr/>
        </p:nvSpPr>
        <p:spPr>
          <a:xfrm rot="16200000">
            <a:off x="8131767" y="363925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p:sp>
        <p:nvSpPr>
          <p:cNvPr id="26" name="TextBox 25">
            <a:extLst>
              <a:ext uri="{FF2B5EF4-FFF2-40B4-BE49-F238E27FC236}">
                <a16:creationId xmlns:a16="http://schemas.microsoft.com/office/drawing/2014/main" id="{483D1DAC-24DD-A43B-4E55-55F4693AFDC6}"/>
              </a:ext>
            </a:extLst>
          </p:cNvPr>
          <p:cNvSpPr txBox="1"/>
          <p:nvPr/>
        </p:nvSpPr>
        <p:spPr>
          <a:xfrm>
            <a:off x="7302866" y="5651360"/>
            <a:ext cx="2295525" cy="523220"/>
          </a:xfrm>
          <a:prstGeom prst="rect">
            <a:avLst/>
          </a:prstGeom>
          <a:noFill/>
        </p:spPr>
        <p:txBody>
          <a:bodyPr wrap="square" rtlCol="0">
            <a:spAutoFit/>
          </a:bodyPr>
          <a:lstStyle/>
          <a:p>
            <a:r>
              <a:rPr lang="en-US" sz="2800" dirty="0">
                <a:solidFill>
                  <a:srgbClr val="FF0000"/>
                </a:solidFill>
              </a:rPr>
              <a:t>Original Loss</a:t>
            </a:r>
          </a:p>
        </p:txBody>
      </p:sp>
    </p:spTree>
    <p:extLst>
      <p:ext uri="{BB962C8B-B14F-4D97-AF65-F5344CB8AC3E}">
        <p14:creationId xmlns:p14="http://schemas.microsoft.com/office/powerpoint/2010/main" val="238632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begin{equation*}&#10;\widehat{\text{VI} }^{\text{GCMR}}_{j}=\frac{1}{N}\sum_{n=1}^{N}\mathcal{L}\left( \mathbf{y}^{n},%&#10;\widehat{g}(\mathbf{x}_{j,\pi}^{n};\theta ^{\ast })\right) -\frac{1}{%&#10;N}\sum_{n=1}^{N}\mathcal{L}\left( \mathbf{y}^{n},\widehat{g}(\mathbf{x}%&#10;^{n};\theta ^{\ast })\right) \end{equation*}%&#10;\end{document}" title="IguanaTex Picture Display">
            <a:extLst>
              <a:ext uri="{FF2B5EF4-FFF2-40B4-BE49-F238E27FC236}">
                <a16:creationId xmlns:a16="http://schemas.microsoft.com/office/drawing/2014/main" id="{CAF0D584-4E1A-DC19-BB9D-BBD6AFA0F84A}"/>
              </a:ext>
            </a:extLst>
          </p:cNvPr>
          <p:cNvPicPr>
            <a:picLocks noChangeAspect="1"/>
          </p:cNvPicPr>
          <p:nvPr>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931781" y="1555005"/>
            <a:ext cx="10311968" cy="1110697"/>
          </a:xfrm>
          <a:prstGeom prst="rect">
            <a:avLst/>
          </a:prstGeom>
        </p:spPr>
      </p:pic>
      <p:pic>
        <p:nvPicPr>
          <p:cNvPr id="7" name="Picture 6" descr="\documentclass{article}&#10;\usepackage{amsmath}&#10;\pagestyle{empty}&#10;\begin{document}&#10;&#10;\begin{equation*}&#10;\widehat{\text{VI}}^{\text{GKnock}}_{j}=\frac{1}{N}\sum_{n=1}^{N}\mathcal{L}\left( \mathbf{y}^{n},%&#10;\widehat{g}(\mathbf{x}_{j,\pi}^{n};\theta ^{\ast })\right) -\frac{1}{%&#10;N}\sum_{n=1}^{N}\mathcal{L}\left( \mathbf{y}^{n},\widehat{g}(\mathbf{x}%&#10;^{n};\theta ^{\ast })\right) \end{equation*}%&#10;\end{document}" title="IguanaTex Picture Display">
            <a:extLst>
              <a:ext uri="{FF2B5EF4-FFF2-40B4-BE49-F238E27FC236}">
                <a16:creationId xmlns:a16="http://schemas.microsoft.com/office/drawing/2014/main" id="{E8C8D992-686E-3E16-00E4-FB5EB131B57F}"/>
              </a:ext>
            </a:extLst>
          </p:cNvPr>
          <p:cNvPicPr>
            <a:picLocks noChangeAspect="1"/>
          </p:cNvPicPr>
          <p:nvPr>
            <p:custDataLst>
              <p:tags r:id="rId2"/>
            </p:custDataLst>
          </p:nvPr>
        </p:nvPicPr>
        <p:blipFill>
          <a:blip r:embed="rId5" cstate="hqprint">
            <a:extLst>
              <a:ext uri="{28A0092B-C50C-407E-A947-70E740481C1C}">
                <a14:useLocalDpi xmlns:a14="http://schemas.microsoft.com/office/drawing/2010/main" val="0"/>
              </a:ext>
            </a:extLst>
          </a:blip>
          <a:stretch>
            <a:fillRect/>
          </a:stretch>
        </p:blipFill>
        <p:spPr>
          <a:xfrm>
            <a:off x="1133788" y="4516732"/>
            <a:ext cx="10447924" cy="1110697"/>
          </a:xfrm>
          <a:prstGeom prst="rect">
            <a:avLst/>
          </a:prstGeom>
        </p:spPr>
      </p:pic>
      <p:sp>
        <p:nvSpPr>
          <p:cNvPr id="2" name="Title 1">
            <a:extLst>
              <a:ext uri="{FF2B5EF4-FFF2-40B4-BE49-F238E27FC236}">
                <a16:creationId xmlns:a16="http://schemas.microsoft.com/office/drawing/2014/main" id="{EAB6DD89-D75F-52CD-0DB5-D54F70EDD513}"/>
              </a:ext>
            </a:extLst>
          </p:cNvPr>
          <p:cNvSpPr>
            <a:spLocks noGrp="1"/>
          </p:cNvSpPr>
          <p:nvPr>
            <p:ph type="title"/>
          </p:nvPr>
        </p:nvSpPr>
        <p:spPr>
          <a:xfrm>
            <a:off x="851808" y="224854"/>
            <a:ext cx="10515600" cy="315912"/>
          </a:xfrm>
        </p:spPr>
        <p:txBody>
          <a:bodyPr>
            <a:normAutofit fontScale="90000"/>
          </a:bodyPr>
          <a:lstStyle/>
          <a:p>
            <a:pPr algn="ctr"/>
            <a:r>
              <a:rPr lang="en-US" b="1" dirty="0">
                <a:solidFill>
                  <a:srgbClr val="FF0000"/>
                </a:solidFill>
              </a:rPr>
              <a:t>New</a:t>
            </a:r>
            <a:r>
              <a:rPr lang="en-US" dirty="0"/>
              <a:t> Permutation Importance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DB74C8-B9CB-9623-7BA6-B06D6F37BC10}"/>
                  </a:ext>
                </a:extLst>
              </p:cNvPr>
              <p:cNvSpPr>
                <a:spLocks noGrp="1"/>
              </p:cNvSpPr>
              <p:nvPr>
                <p:ph idx="1"/>
              </p:nvPr>
            </p:nvSpPr>
            <p:spPr>
              <a:xfrm>
                <a:off x="728149" y="880014"/>
                <a:ext cx="10515600" cy="5097971"/>
              </a:xfrm>
            </p:spPr>
            <p:txBody>
              <a:bodyPr/>
              <a:lstStyle/>
              <a:p>
                <a:r>
                  <a:rPr lang="en-US" dirty="0"/>
                  <a:t>When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X</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π</m:t>
                        </m:r>
                      </m:sup>
                    </m:sSubSup>
                  </m:oMath>
                </a14:m>
                <a:r>
                  <a:rPr lang="en-US" dirty="0"/>
                  <a:t> generated with algorithm GCMR</a:t>
                </a:r>
              </a:p>
              <a:p>
                <a:endParaRPr lang="en-US" dirty="0"/>
              </a:p>
              <a:p>
                <a:endParaRPr lang="en-US" dirty="0"/>
              </a:p>
              <a:p>
                <a:endParaRPr lang="en-US" dirty="0"/>
              </a:p>
              <a:p>
                <a:endParaRPr lang="en-US" dirty="0"/>
              </a:p>
              <a:p>
                <a:endParaRPr lang="en-US" dirty="0"/>
              </a:p>
              <a:p>
                <a:r>
                  <a:rPr lang="en-US" dirty="0"/>
                  <a:t>When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up>
                        <m:r>
                          <m:rPr>
                            <m:sty m:val="p"/>
                          </m:rPr>
                          <a:rPr lang="en-US">
                            <a:latin typeface="Cambria Math" panose="02040503050406030204" pitchFamily="18" charset="0"/>
                          </a:rPr>
                          <m:t>π</m:t>
                        </m:r>
                      </m:sup>
                    </m:sSubSup>
                  </m:oMath>
                </a14:m>
                <a:r>
                  <a:rPr lang="en-US" dirty="0"/>
                  <a:t> generated with algorithm </a:t>
                </a:r>
                <a:r>
                  <a:rPr lang="en-US" dirty="0" err="1"/>
                  <a:t>GKnock</a:t>
                </a:r>
                <a:endParaRPr lang="en-US" dirty="0"/>
              </a:p>
              <a:p>
                <a:endParaRPr lang="en-US" dirty="0"/>
              </a:p>
            </p:txBody>
          </p:sp>
        </mc:Choice>
        <mc:Fallback xmlns="">
          <p:sp>
            <p:nvSpPr>
              <p:cNvPr id="3" name="Content Placeholder 2">
                <a:extLst>
                  <a:ext uri="{FF2B5EF4-FFF2-40B4-BE49-F238E27FC236}">
                    <a16:creationId xmlns:a16="http://schemas.microsoft.com/office/drawing/2014/main" id="{F7DB74C8-B9CB-9623-7BA6-B06D6F37BC10}"/>
                  </a:ext>
                </a:extLst>
              </p:cNvPr>
              <p:cNvSpPr>
                <a:spLocks noGrp="1" noRot="1" noChangeAspect="1" noMove="1" noResize="1" noEditPoints="1" noAdjustHandles="1" noChangeArrowheads="1" noChangeShapeType="1" noTextEdit="1"/>
              </p:cNvSpPr>
              <p:nvPr>
                <p:ph idx="1"/>
              </p:nvPr>
            </p:nvSpPr>
            <p:spPr>
              <a:xfrm>
                <a:off x="728149" y="880014"/>
                <a:ext cx="10515600" cy="5097971"/>
              </a:xfrm>
              <a:blipFill>
                <a:blip r:embed="rId6"/>
                <a:stretch>
                  <a:fillRect l="-1043" t="-1673"/>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6B8D3109-A939-638D-C67A-81CF1937F97C}"/>
              </a:ext>
            </a:extLst>
          </p:cNvPr>
          <p:cNvGrpSpPr/>
          <p:nvPr/>
        </p:nvGrpSpPr>
        <p:grpSpPr>
          <a:xfrm>
            <a:off x="6793014" y="2595098"/>
            <a:ext cx="3756207" cy="817244"/>
            <a:chOff x="6699433" y="2861786"/>
            <a:chExt cx="3756207" cy="817244"/>
          </a:xfrm>
        </p:grpSpPr>
        <p:sp>
          <p:nvSpPr>
            <p:cNvPr id="12" name="Left Brace 11">
              <a:extLst>
                <a:ext uri="{FF2B5EF4-FFF2-40B4-BE49-F238E27FC236}">
                  <a16:creationId xmlns:a16="http://schemas.microsoft.com/office/drawing/2014/main" id="{955A84E3-FDBA-6E50-B722-F0D905D6222D}"/>
                </a:ext>
              </a:extLst>
            </p:cNvPr>
            <p:cNvSpPr/>
            <p:nvPr/>
          </p:nvSpPr>
          <p:spPr>
            <a:xfrm rot="16200000">
              <a:off x="8417517" y="114370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p:sp>
          <p:nvSpPr>
            <p:cNvPr id="13" name="TextBox 12">
              <a:extLst>
                <a:ext uri="{FF2B5EF4-FFF2-40B4-BE49-F238E27FC236}">
                  <a16:creationId xmlns:a16="http://schemas.microsoft.com/office/drawing/2014/main" id="{D087D6C8-FA08-085C-C7C7-6CD33CF3AEF8}"/>
                </a:ext>
              </a:extLst>
            </p:cNvPr>
            <p:cNvSpPr txBox="1"/>
            <p:nvPr/>
          </p:nvSpPr>
          <p:spPr>
            <a:xfrm>
              <a:off x="7588616" y="3155810"/>
              <a:ext cx="2295525" cy="523220"/>
            </a:xfrm>
            <a:prstGeom prst="rect">
              <a:avLst/>
            </a:prstGeom>
            <a:noFill/>
          </p:spPr>
          <p:txBody>
            <a:bodyPr wrap="square" rtlCol="0">
              <a:spAutoFit/>
            </a:bodyPr>
            <a:lstStyle/>
            <a:p>
              <a:r>
                <a:rPr lang="en-US" sz="2800" dirty="0">
                  <a:solidFill>
                    <a:srgbClr val="FF0000"/>
                  </a:solidFill>
                </a:rPr>
                <a:t>Original Loss</a:t>
              </a:r>
            </a:p>
          </p:txBody>
        </p:sp>
      </p:grpSp>
      <p:grpSp>
        <p:nvGrpSpPr>
          <p:cNvPr id="16" name="Group 15">
            <a:extLst>
              <a:ext uri="{FF2B5EF4-FFF2-40B4-BE49-F238E27FC236}">
                <a16:creationId xmlns:a16="http://schemas.microsoft.com/office/drawing/2014/main" id="{0C69ADBA-E52A-7B7B-6E0B-39A5FA56D035}"/>
              </a:ext>
            </a:extLst>
          </p:cNvPr>
          <p:cNvGrpSpPr/>
          <p:nvPr/>
        </p:nvGrpSpPr>
        <p:grpSpPr>
          <a:xfrm>
            <a:off x="2719123" y="2595098"/>
            <a:ext cx="3853227" cy="1301176"/>
            <a:chOff x="2625542" y="2861786"/>
            <a:chExt cx="3853227" cy="1301176"/>
          </a:xfrm>
        </p:grpSpPr>
        <p:sp>
          <p:nvSpPr>
            <p:cNvPr id="9" name="Left Brace 8">
              <a:extLst>
                <a:ext uri="{FF2B5EF4-FFF2-40B4-BE49-F238E27FC236}">
                  <a16:creationId xmlns:a16="http://schemas.microsoft.com/office/drawing/2014/main" id="{1CFDD93A-0D76-AE3C-4C61-9BAE005C5036}"/>
                </a:ext>
              </a:extLst>
            </p:cNvPr>
            <p:cNvSpPr/>
            <p:nvPr/>
          </p:nvSpPr>
          <p:spPr>
            <a:xfrm rot="16200000">
              <a:off x="4343626" y="114370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11FED7E-6F4A-A8D4-17DE-A0B1A7F4995D}"/>
                    </a:ext>
                  </a:extLst>
                </p:cNvPr>
                <p:cNvSpPr txBox="1"/>
                <p:nvPr/>
              </p:nvSpPr>
              <p:spPr>
                <a:xfrm>
                  <a:off x="2625542" y="3168907"/>
                  <a:ext cx="3853227" cy="994055"/>
                </a:xfrm>
                <a:prstGeom prst="rect">
                  <a:avLst/>
                </a:prstGeom>
                <a:noFill/>
              </p:spPr>
              <p:txBody>
                <a:bodyPr wrap="square" rtlCol="0">
                  <a:spAutoFit/>
                </a:bodyPr>
                <a:lstStyle/>
                <a:p>
                  <a:r>
                    <a:rPr lang="en-US" sz="2800" dirty="0">
                      <a:solidFill>
                        <a:srgbClr val="FF0000"/>
                      </a:solidFill>
                    </a:rPr>
                    <a:t>Loss after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m:rPr>
                              <m:sty m:val="p"/>
                            </m:rPr>
                            <a:rPr lang="en-US" sz="2800" b="0" i="0" smtClean="0">
                              <a:solidFill>
                                <a:srgbClr val="FF0000"/>
                              </a:solidFill>
                              <a:latin typeface="Cambria Math" panose="02040503050406030204" pitchFamily="18" charset="0"/>
                            </a:rPr>
                            <m:t>X</m:t>
                          </m:r>
                        </m:e>
                        <m:sub>
                          <m:r>
                            <m:rPr>
                              <m:sty m:val="p"/>
                            </m:rPr>
                            <a:rPr lang="en-US" sz="2800" b="0" i="0" smtClean="0">
                              <a:solidFill>
                                <a:srgbClr val="FF0000"/>
                              </a:solidFill>
                              <a:latin typeface="Cambria Math" panose="02040503050406030204" pitchFamily="18" charset="0"/>
                            </a:rPr>
                            <m:t>j</m:t>
                          </m:r>
                        </m:sub>
                      </m:sSub>
                      <m:r>
                        <a:rPr lang="en-US" sz="2800" b="0" i="0" smtClean="0">
                          <a:solidFill>
                            <a:srgbClr val="FF0000"/>
                          </a:solidFill>
                          <a:latin typeface="Cambria Math" panose="02040503050406030204" pitchFamily="18" charset="0"/>
                        </a:rPr>
                        <m:t> </m:t>
                      </m:r>
                      <m:r>
                        <m:rPr>
                          <m:sty m:val="p"/>
                        </m:rPr>
                        <a:rPr lang="en-US" sz="2800" b="0" i="0" smtClean="0">
                          <a:solidFill>
                            <a:srgbClr val="FF0000"/>
                          </a:solidFill>
                          <a:latin typeface="Cambria Math" panose="02040503050406030204" pitchFamily="18" charset="0"/>
                        </a:rPr>
                        <m:t>permuted</m:t>
                      </m:r>
                    </m:oMath>
                  </a14:m>
                  <a:endParaRPr lang="en-US" sz="2800" b="0" dirty="0">
                    <a:solidFill>
                      <a:srgbClr val="FF0000"/>
                    </a:solidFill>
                  </a:endParaRPr>
                </a:p>
                <a:p>
                  <a:r>
                    <a:rPr lang="en-US" sz="2800" dirty="0">
                      <a:solidFill>
                        <a:srgbClr val="FF0000"/>
                      </a:solidFill>
                    </a:rPr>
                    <a:t>with GCMR algorithm</a:t>
                  </a:r>
                </a:p>
              </p:txBody>
            </p:sp>
          </mc:Choice>
          <mc:Fallback xmlns="">
            <p:sp>
              <p:nvSpPr>
                <p:cNvPr id="11" name="TextBox 10">
                  <a:extLst>
                    <a:ext uri="{FF2B5EF4-FFF2-40B4-BE49-F238E27FC236}">
                      <a16:creationId xmlns:a16="http://schemas.microsoft.com/office/drawing/2014/main" id="{E11FED7E-6F4A-A8D4-17DE-A0B1A7F4995D}"/>
                    </a:ext>
                  </a:extLst>
                </p:cNvPr>
                <p:cNvSpPr txBox="1">
                  <a:spLocks noRot="1" noChangeAspect="1" noMove="1" noResize="1" noEditPoints="1" noAdjustHandles="1" noChangeArrowheads="1" noChangeShapeType="1" noTextEdit="1"/>
                </p:cNvSpPr>
                <p:nvPr/>
              </p:nvSpPr>
              <p:spPr>
                <a:xfrm>
                  <a:off x="2625542" y="3168907"/>
                  <a:ext cx="3853227" cy="994055"/>
                </a:xfrm>
                <a:prstGeom prst="rect">
                  <a:avLst/>
                </a:prstGeom>
                <a:blipFill>
                  <a:blip r:embed="rId7"/>
                  <a:stretch>
                    <a:fillRect l="-3165" t="-5521" b="-15951"/>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FC416643-6B0E-A6B6-69D5-322C859988B3}"/>
              </a:ext>
            </a:extLst>
          </p:cNvPr>
          <p:cNvGrpSpPr/>
          <p:nvPr/>
        </p:nvGrpSpPr>
        <p:grpSpPr>
          <a:xfrm>
            <a:off x="6979925" y="5544388"/>
            <a:ext cx="3756207" cy="817244"/>
            <a:chOff x="6699433" y="2861786"/>
            <a:chExt cx="3756207" cy="817244"/>
          </a:xfrm>
        </p:grpSpPr>
        <p:sp>
          <p:nvSpPr>
            <p:cNvPr id="21" name="Left Brace 20">
              <a:extLst>
                <a:ext uri="{FF2B5EF4-FFF2-40B4-BE49-F238E27FC236}">
                  <a16:creationId xmlns:a16="http://schemas.microsoft.com/office/drawing/2014/main" id="{A55D2D0E-7D02-2842-0296-C1452E99AF03}"/>
                </a:ext>
              </a:extLst>
            </p:cNvPr>
            <p:cNvSpPr/>
            <p:nvPr/>
          </p:nvSpPr>
          <p:spPr>
            <a:xfrm rot="16200000">
              <a:off x="8417517" y="114370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p:sp>
          <p:nvSpPr>
            <p:cNvPr id="22" name="TextBox 21">
              <a:extLst>
                <a:ext uri="{FF2B5EF4-FFF2-40B4-BE49-F238E27FC236}">
                  <a16:creationId xmlns:a16="http://schemas.microsoft.com/office/drawing/2014/main" id="{30B320E6-0FB3-F779-4D67-B2E6EC615F0F}"/>
                </a:ext>
              </a:extLst>
            </p:cNvPr>
            <p:cNvSpPr txBox="1"/>
            <p:nvPr/>
          </p:nvSpPr>
          <p:spPr>
            <a:xfrm>
              <a:off x="7588616" y="3155810"/>
              <a:ext cx="2295525" cy="523220"/>
            </a:xfrm>
            <a:prstGeom prst="rect">
              <a:avLst/>
            </a:prstGeom>
            <a:noFill/>
          </p:spPr>
          <p:txBody>
            <a:bodyPr wrap="square" rtlCol="0">
              <a:spAutoFit/>
            </a:bodyPr>
            <a:lstStyle/>
            <a:p>
              <a:r>
                <a:rPr lang="en-US" sz="2800" dirty="0">
                  <a:solidFill>
                    <a:srgbClr val="FF0000"/>
                  </a:solidFill>
                </a:rPr>
                <a:t>Original Loss</a:t>
              </a:r>
            </a:p>
          </p:txBody>
        </p:sp>
      </p:grpSp>
      <p:grpSp>
        <p:nvGrpSpPr>
          <p:cNvPr id="23" name="Group 22">
            <a:extLst>
              <a:ext uri="{FF2B5EF4-FFF2-40B4-BE49-F238E27FC236}">
                <a16:creationId xmlns:a16="http://schemas.microsoft.com/office/drawing/2014/main" id="{E56CE32F-98CB-5DD5-25E5-C38B07A603F1}"/>
              </a:ext>
            </a:extLst>
          </p:cNvPr>
          <p:cNvGrpSpPr/>
          <p:nvPr/>
        </p:nvGrpSpPr>
        <p:grpSpPr>
          <a:xfrm>
            <a:off x="2921130" y="5556824"/>
            <a:ext cx="3853227" cy="1301176"/>
            <a:chOff x="2625542" y="2861786"/>
            <a:chExt cx="3853227" cy="1301176"/>
          </a:xfrm>
        </p:grpSpPr>
        <p:sp>
          <p:nvSpPr>
            <p:cNvPr id="24" name="Left Brace 23">
              <a:extLst>
                <a:ext uri="{FF2B5EF4-FFF2-40B4-BE49-F238E27FC236}">
                  <a16:creationId xmlns:a16="http://schemas.microsoft.com/office/drawing/2014/main" id="{1FD49008-4F09-4E47-F481-5B6290649E72}"/>
                </a:ext>
              </a:extLst>
            </p:cNvPr>
            <p:cNvSpPr/>
            <p:nvPr/>
          </p:nvSpPr>
          <p:spPr>
            <a:xfrm rot="16200000">
              <a:off x="4343626" y="114370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F48AFAC-4018-8DF7-ACED-1826D453F03F}"/>
                    </a:ext>
                  </a:extLst>
                </p:cNvPr>
                <p:cNvSpPr txBox="1"/>
                <p:nvPr/>
              </p:nvSpPr>
              <p:spPr>
                <a:xfrm>
                  <a:off x="2625542" y="3168907"/>
                  <a:ext cx="3853227" cy="994055"/>
                </a:xfrm>
                <a:prstGeom prst="rect">
                  <a:avLst/>
                </a:prstGeom>
                <a:noFill/>
              </p:spPr>
              <p:txBody>
                <a:bodyPr wrap="square" rtlCol="0">
                  <a:spAutoFit/>
                </a:bodyPr>
                <a:lstStyle/>
                <a:p>
                  <a:r>
                    <a:rPr lang="en-US" sz="2800" dirty="0">
                      <a:solidFill>
                        <a:srgbClr val="FF0000"/>
                      </a:solidFill>
                    </a:rPr>
                    <a:t>Loss after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m:rPr>
                              <m:sty m:val="p"/>
                            </m:rPr>
                            <a:rPr lang="en-US" sz="2800" b="0" i="0" smtClean="0">
                              <a:solidFill>
                                <a:srgbClr val="FF0000"/>
                              </a:solidFill>
                              <a:latin typeface="Cambria Math" panose="02040503050406030204" pitchFamily="18" charset="0"/>
                            </a:rPr>
                            <m:t>X</m:t>
                          </m:r>
                        </m:e>
                        <m:sub>
                          <m:r>
                            <m:rPr>
                              <m:sty m:val="p"/>
                            </m:rPr>
                            <a:rPr lang="en-US" sz="2800" b="0" i="0" smtClean="0">
                              <a:solidFill>
                                <a:srgbClr val="FF0000"/>
                              </a:solidFill>
                              <a:latin typeface="Cambria Math" panose="02040503050406030204" pitchFamily="18" charset="0"/>
                            </a:rPr>
                            <m:t>j</m:t>
                          </m:r>
                        </m:sub>
                      </m:sSub>
                      <m:r>
                        <a:rPr lang="en-US" sz="2800" b="0" i="0" smtClean="0">
                          <a:solidFill>
                            <a:srgbClr val="FF0000"/>
                          </a:solidFill>
                          <a:latin typeface="Cambria Math" panose="02040503050406030204" pitchFamily="18" charset="0"/>
                        </a:rPr>
                        <m:t> </m:t>
                      </m:r>
                      <m:r>
                        <m:rPr>
                          <m:sty m:val="p"/>
                        </m:rPr>
                        <a:rPr lang="en-US" sz="2800" b="0" i="0" smtClean="0">
                          <a:solidFill>
                            <a:srgbClr val="FF0000"/>
                          </a:solidFill>
                          <a:latin typeface="Cambria Math" panose="02040503050406030204" pitchFamily="18" charset="0"/>
                        </a:rPr>
                        <m:t>permuted</m:t>
                      </m:r>
                    </m:oMath>
                  </a14:m>
                  <a:endParaRPr lang="en-US" sz="2800" b="0" dirty="0">
                    <a:solidFill>
                      <a:srgbClr val="FF0000"/>
                    </a:solidFill>
                  </a:endParaRPr>
                </a:p>
                <a:p>
                  <a:r>
                    <a:rPr lang="en-US" sz="2800" dirty="0">
                      <a:solidFill>
                        <a:srgbClr val="FF0000"/>
                      </a:solidFill>
                    </a:rPr>
                    <a:t>with </a:t>
                  </a:r>
                  <a:r>
                    <a:rPr lang="en-US" sz="2800" dirty="0" err="1">
                      <a:solidFill>
                        <a:srgbClr val="FF0000"/>
                      </a:solidFill>
                    </a:rPr>
                    <a:t>Gknock</a:t>
                  </a:r>
                  <a:r>
                    <a:rPr lang="en-US" sz="2800" dirty="0">
                      <a:solidFill>
                        <a:srgbClr val="FF0000"/>
                      </a:solidFill>
                    </a:rPr>
                    <a:t> algorithm</a:t>
                  </a:r>
                </a:p>
              </p:txBody>
            </p:sp>
          </mc:Choice>
          <mc:Fallback xmlns="">
            <p:sp>
              <p:nvSpPr>
                <p:cNvPr id="25" name="TextBox 24">
                  <a:extLst>
                    <a:ext uri="{FF2B5EF4-FFF2-40B4-BE49-F238E27FC236}">
                      <a16:creationId xmlns:a16="http://schemas.microsoft.com/office/drawing/2014/main" id="{DF48AFAC-4018-8DF7-ACED-1826D453F03F}"/>
                    </a:ext>
                  </a:extLst>
                </p:cNvPr>
                <p:cNvSpPr txBox="1">
                  <a:spLocks noRot="1" noChangeAspect="1" noMove="1" noResize="1" noEditPoints="1" noAdjustHandles="1" noChangeArrowheads="1" noChangeShapeType="1" noTextEdit="1"/>
                </p:cNvSpPr>
                <p:nvPr/>
              </p:nvSpPr>
              <p:spPr>
                <a:xfrm>
                  <a:off x="2625542" y="3168907"/>
                  <a:ext cx="3853227" cy="994055"/>
                </a:xfrm>
                <a:prstGeom prst="rect">
                  <a:avLst/>
                </a:prstGeom>
                <a:blipFill>
                  <a:blip r:embed="rId8"/>
                  <a:stretch>
                    <a:fillRect l="-3165" t="-6135" b="-15951"/>
                  </a:stretch>
                </a:blipFill>
              </p:spPr>
              <p:txBody>
                <a:bodyPr/>
                <a:lstStyle/>
                <a:p>
                  <a:r>
                    <a:rPr lang="en-US">
                      <a:noFill/>
                    </a:rPr>
                    <a:t> </a:t>
                  </a:r>
                </a:p>
              </p:txBody>
            </p:sp>
          </mc:Fallback>
        </mc:AlternateContent>
      </p:grpSp>
    </p:spTree>
    <p:extLst>
      <p:ext uri="{BB962C8B-B14F-4D97-AF65-F5344CB8AC3E}">
        <p14:creationId xmlns:p14="http://schemas.microsoft.com/office/powerpoint/2010/main" val="371616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62267-35AD-9B5C-5502-238C569BB3CA}"/>
              </a:ext>
            </a:extLst>
          </p:cNvPr>
          <p:cNvSpPr>
            <a:spLocks noGrp="1"/>
          </p:cNvSpPr>
          <p:nvPr>
            <p:ph type="title"/>
          </p:nvPr>
        </p:nvSpPr>
        <p:spPr>
          <a:xfrm>
            <a:off x="838200" y="365125"/>
            <a:ext cx="10515600" cy="549275"/>
          </a:xfrm>
        </p:spPr>
        <p:txBody>
          <a:bodyPr>
            <a:normAutofit fontScale="90000"/>
          </a:bodyPr>
          <a:lstStyle/>
          <a:p>
            <a:pPr algn="ctr"/>
            <a:r>
              <a:rPr lang="en-US" dirty="0"/>
              <a:t>Test Case: Hooker et al. </a:t>
            </a:r>
            <a:r>
              <a:rPr lang="en-US"/>
              <a:t>(2020)</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F14092-2437-C8C0-8CD8-1A97234AB9EB}"/>
                  </a:ext>
                </a:extLst>
              </p:cNvPr>
              <p:cNvSpPr>
                <a:spLocks noGrp="1"/>
              </p:cNvSpPr>
              <p:nvPr>
                <p:ph idx="1"/>
              </p:nvPr>
            </p:nvSpPr>
            <p:spPr>
              <a:xfrm>
                <a:off x="762000" y="1082675"/>
                <a:ext cx="10515600" cy="4351338"/>
              </a:xfrm>
            </p:spPr>
            <p:txBody>
              <a:bodyPr>
                <a:normAutofit fontScale="92500" lnSpcReduction="10000"/>
              </a:bodyPr>
              <a:lstStyle/>
              <a:p>
                <a:r>
                  <a:rPr lang="en-US" dirty="0"/>
                  <a:t>Linear Model</a:t>
                </a:r>
              </a:p>
              <a:p>
                <a:endParaRPr lang="en-US" dirty="0"/>
              </a:p>
              <a:p>
                <a:endParaRPr lang="en-US" dirty="0"/>
              </a:p>
              <a:p>
                <a:r>
                  <a:rPr lang="en-US" dirty="0"/>
                  <a:t>10 features, independently distributed in [0,1], but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a:t> which are correlated via a Gaussian copula with increasing correlation values.</a:t>
                </a:r>
              </a:p>
              <a:p>
                <a:r>
                  <a:rPr lang="en-US" dirty="0"/>
                  <a:t>This is the data-generating process and we know the ground truth value of </a:t>
                </a:r>
                <a14:m>
                  <m:oMath xmlns:m="http://schemas.openxmlformats.org/officeDocument/2006/math">
                    <m:r>
                      <m:rPr>
                        <m:sty m:val="p"/>
                      </m:rPr>
                      <a:rPr lang="en-US" b="0" i="0" smtClean="0">
                        <a:latin typeface="Cambria Math" panose="02040503050406030204" pitchFamily="18" charset="0"/>
                      </a:rPr>
                      <m:t>V</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j</m:t>
                        </m:r>
                      </m:sub>
                    </m:sSub>
                  </m:oMath>
                </a14:m>
                <a:r>
                  <a:rPr lang="en-US" i="1" dirty="0"/>
                  <a:t>.</a:t>
                </a:r>
              </a:p>
              <a:p>
                <a:r>
                  <a:rPr lang="en-US" dirty="0"/>
                  <a:t>Importance proportional to the coefficients</a:t>
                </a:r>
              </a:p>
              <a:p>
                <a:r>
                  <a:rPr lang="en-US" dirty="0"/>
                  <a:t>We consider </a:t>
                </a:r>
                <a14:m>
                  <m:oMath xmlns:m="http://schemas.openxmlformats.org/officeDocument/2006/math">
                    <m:r>
                      <a:rPr lang="en-US" b="0" i="1" smtClean="0">
                        <a:latin typeface="Cambria Math" panose="02040503050406030204" pitchFamily="18" charset="0"/>
                      </a:rPr>
                      <m:t>𝜌</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=0.9</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F8F14092-2437-C8C0-8CD8-1A97234AB9EB}"/>
                  </a:ext>
                </a:extLst>
              </p:cNvPr>
              <p:cNvSpPr>
                <a:spLocks noGrp="1" noRot="1" noChangeAspect="1" noMove="1" noResize="1" noEditPoints="1" noAdjustHandles="1" noChangeArrowheads="1" noChangeShapeType="1" noTextEdit="1"/>
              </p:cNvSpPr>
              <p:nvPr>
                <p:ph idx="1"/>
              </p:nvPr>
            </p:nvSpPr>
            <p:spPr>
              <a:xfrm>
                <a:off x="762000" y="1082675"/>
                <a:ext cx="10515600" cy="4351338"/>
              </a:xfrm>
              <a:blipFill>
                <a:blip r:embed="rId3"/>
                <a:stretch>
                  <a:fillRect l="-870" t="-3506"/>
                </a:stretch>
              </a:blipFill>
            </p:spPr>
            <p:txBody>
              <a:bodyPr/>
              <a:lstStyle/>
              <a:p>
                <a:r>
                  <a:rPr lang="en-GB">
                    <a:noFill/>
                  </a:rPr>
                  <a:t> </a:t>
                </a:r>
              </a:p>
            </p:txBody>
          </p:sp>
        </mc:Fallback>
      </mc:AlternateContent>
      <p:pic>
        <p:nvPicPr>
          <p:cNvPr id="8" name="Picture 7" descr="\documentclass{article}&#10;\usepackage{amsmath}&#10;\pagestyle{empty}&#10;\begin{document}&#10;&#10;\begin{equation*}&#10;Y=X_{1}+X_{2}+X_{3}+X_{4}+X_{5}+0\cdot X_{6}+0.5\cdot X_{7}+0.8\cdot&#10;X_{8}+1.2\cdot X_{9}+1.5\cdot X_{10}+\epsilon&#10;\end{equation*}%&#10;\end{document}" title="IguanaTex Picture Display">
            <a:extLst>
              <a:ext uri="{FF2B5EF4-FFF2-40B4-BE49-F238E27FC236}">
                <a16:creationId xmlns:a16="http://schemas.microsoft.com/office/drawing/2014/main" id="{BD914FDA-CE0D-592D-8E43-9E90F0330B55}"/>
              </a:ext>
            </a:extLst>
          </p:cNvPr>
          <p:cNvPicPr>
            <a:picLocks noChangeAspect="1"/>
          </p:cNvPicPr>
          <p:nvPr>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666750" y="1877133"/>
            <a:ext cx="11261776" cy="275735"/>
          </a:xfrm>
          <a:prstGeom prst="rect">
            <a:avLst/>
          </a:prstGeom>
        </p:spPr>
      </p:pic>
    </p:spTree>
    <p:extLst>
      <p:ext uri="{BB962C8B-B14F-4D97-AF65-F5344CB8AC3E}">
        <p14:creationId xmlns:p14="http://schemas.microsoft.com/office/powerpoint/2010/main" val="1922186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lines and dots&#10;&#10;Description automatically generated">
            <a:extLst>
              <a:ext uri="{FF2B5EF4-FFF2-40B4-BE49-F238E27FC236}">
                <a16:creationId xmlns:a16="http://schemas.microsoft.com/office/drawing/2014/main" id="{A7522F5A-C47A-8BEF-F32A-67D7D45E6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195" y="997073"/>
            <a:ext cx="4851825" cy="5414602"/>
          </a:xfrm>
          <a:prstGeom prst="rect">
            <a:avLst/>
          </a:prstGeom>
        </p:spPr>
      </p:pic>
      <p:pic>
        <p:nvPicPr>
          <p:cNvPr id="18" name="Picture 17" descr="A graph of a function&#10;&#10;Description automatically generated with medium confidence">
            <a:extLst>
              <a:ext uri="{FF2B5EF4-FFF2-40B4-BE49-F238E27FC236}">
                <a16:creationId xmlns:a16="http://schemas.microsoft.com/office/drawing/2014/main" id="{43D08363-8CE7-0BD7-0EC4-E6B0859AB6A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85796" y="856758"/>
            <a:ext cx="4970626" cy="5755602"/>
          </a:xfrm>
          <a:prstGeom prst="rect">
            <a:avLst/>
          </a:prstGeom>
        </p:spPr>
      </p:pic>
      <p:grpSp>
        <p:nvGrpSpPr>
          <p:cNvPr id="26" name="Group 25">
            <a:extLst>
              <a:ext uri="{FF2B5EF4-FFF2-40B4-BE49-F238E27FC236}">
                <a16:creationId xmlns:a16="http://schemas.microsoft.com/office/drawing/2014/main" id="{9E75E89A-32C5-6BBA-AFB6-45504000DE0D}"/>
              </a:ext>
            </a:extLst>
          </p:cNvPr>
          <p:cNvGrpSpPr/>
          <p:nvPr/>
        </p:nvGrpSpPr>
        <p:grpSpPr>
          <a:xfrm>
            <a:off x="165275" y="2916781"/>
            <a:ext cx="3150547" cy="1599590"/>
            <a:chOff x="116146" y="2373683"/>
            <a:chExt cx="3150547" cy="1599590"/>
          </a:xfrm>
        </p:grpSpPr>
        <p:grpSp>
          <p:nvGrpSpPr>
            <p:cNvPr id="27" name="Group 26">
              <a:extLst>
                <a:ext uri="{FF2B5EF4-FFF2-40B4-BE49-F238E27FC236}">
                  <a16:creationId xmlns:a16="http://schemas.microsoft.com/office/drawing/2014/main" id="{17553932-7ACF-4A64-93A2-6D4D9594E861}"/>
                </a:ext>
              </a:extLst>
            </p:cNvPr>
            <p:cNvGrpSpPr/>
            <p:nvPr/>
          </p:nvGrpSpPr>
          <p:grpSpPr>
            <a:xfrm rot="10800000">
              <a:off x="409575" y="2409649"/>
              <a:ext cx="2857118" cy="1563624"/>
              <a:chOff x="6236208" y="1865376"/>
              <a:chExt cx="2857118" cy="1563624"/>
            </a:xfrm>
          </p:grpSpPr>
          <p:sp>
            <p:nvSpPr>
              <p:cNvPr id="29" name="Oval 28">
                <a:extLst>
                  <a:ext uri="{FF2B5EF4-FFF2-40B4-BE49-F238E27FC236}">
                    <a16:creationId xmlns:a16="http://schemas.microsoft.com/office/drawing/2014/main" id="{CF26843D-4ED7-3A9E-1114-60A32002B660}"/>
                  </a:ext>
                </a:extLst>
              </p:cNvPr>
              <p:cNvSpPr/>
              <p:nvPr/>
            </p:nvSpPr>
            <p:spPr>
              <a:xfrm>
                <a:off x="6236208" y="1865376"/>
                <a:ext cx="950976" cy="1563624"/>
              </a:xfrm>
              <a:prstGeom prst="ellipse">
                <a:avLst/>
              </a:prstGeom>
              <a:no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002087E-26F4-7C96-791F-0F4853BA7F5F}"/>
                  </a:ext>
                </a:extLst>
              </p:cNvPr>
              <p:cNvCxnSpPr>
                <a:cxnSpLocks/>
              </p:cNvCxnSpPr>
              <p:nvPr/>
            </p:nvCxnSpPr>
            <p:spPr>
              <a:xfrm rot="10800000" flipH="1">
                <a:off x="7196328" y="2642616"/>
                <a:ext cx="189699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818A930F-255D-60EA-7DCD-11388E5DA552}"/>
                </a:ext>
              </a:extLst>
            </p:cNvPr>
            <p:cNvSpPr txBox="1"/>
            <p:nvPr/>
          </p:nvSpPr>
          <p:spPr>
            <a:xfrm>
              <a:off x="116146" y="2373683"/>
              <a:ext cx="2302233" cy="1569660"/>
            </a:xfrm>
            <a:prstGeom prst="rect">
              <a:avLst/>
            </a:prstGeom>
            <a:noFill/>
          </p:spPr>
          <p:txBody>
            <a:bodyPr wrap="none" rtlCol="0">
              <a:spAutoFit/>
            </a:bodyPr>
            <a:lstStyle/>
            <a:p>
              <a:r>
                <a:rPr lang="en-US" sz="3200" b="1" dirty="0">
                  <a:solidFill>
                    <a:srgbClr val="FF0000"/>
                  </a:solidFill>
                </a:rPr>
                <a:t>VI Estimate</a:t>
              </a:r>
            </a:p>
            <a:p>
              <a:endParaRPr lang="en-US" sz="3200" b="1" dirty="0">
                <a:solidFill>
                  <a:srgbClr val="FF0000"/>
                </a:solidFill>
              </a:endParaRPr>
            </a:p>
            <a:p>
              <a:r>
                <a:rPr lang="en-US" sz="3200" b="1" dirty="0">
                  <a:solidFill>
                    <a:srgbClr val="FF0000"/>
                  </a:solidFill>
                </a:rPr>
                <a:t> too High!</a:t>
              </a:r>
            </a:p>
          </p:txBody>
        </p:sp>
      </p:grpSp>
      <p:pic>
        <p:nvPicPr>
          <p:cNvPr id="20" name="Picture 19" descr="A graph of a graph&#10;&#10;Description automatically generated">
            <a:extLst>
              <a:ext uri="{FF2B5EF4-FFF2-40B4-BE49-F238E27FC236}">
                <a16:creationId xmlns:a16="http://schemas.microsoft.com/office/drawing/2014/main" id="{C6672B87-2EFC-C9E7-11B5-464AE146BEE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096000" y="729811"/>
            <a:ext cx="5132984" cy="5943600"/>
          </a:xfrm>
          <a:prstGeom prst="rect">
            <a:avLst/>
          </a:prstGeom>
        </p:spPr>
      </p:pic>
      <p:pic>
        <p:nvPicPr>
          <p:cNvPr id="39" name="Picture 38" descr="A graph with numbers and lines&#10;&#10;Description automatically generated">
            <a:extLst>
              <a:ext uri="{FF2B5EF4-FFF2-40B4-BE49-F238E27FC236}">
                <a16:creationId xmlns:a16="http://schemas.microsoft.com/office/drawing/2014/main" id="{6D0E0F37-5F14-B71A-4005-DED052EA54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126211" y="729811"/>
            <a:ext cx="5132985" cy="5943600"/>
          </a:xfrm>
          <a:prstGeom prst="rect">
            <a:avLst/>
          </a:prstGeom>
        </p:spPr>
      </p:pic>
      <p:grpSp>
        <p:nvGrpSpPr>
          <p:cNvPr id="13" name="Group 12">
            <a:extLst>
              <a:ext uri="{FF2B5EF4-FFF2-40B4-BE49-F238E27FC236}">
                <a16:creationId xmlns:a16="http://schemas.microsoft.com/office/drawing/2014/main" id="{73DA6423-699A-4552-601B-9CFEACE1554C}"/>
              </a:ext>
            </a:extLst>
          </p:cNvPr>
          <p:cNvGrpSpPr/>
          <p:nvPr/>
        </p:nvGrpSpPr>
        <p:grpSpPr>
          <a:xfrm>
            <a:off x="5078092" y="4728920"/>
            <a:ext cx="3150547" cy="1599590"/>
            <a:chOff x="116146" y="2373683"/>
            <a:chExt cx="3150547" cy="1599590"/>
          </a:xfrm>
        </p:grpSpPr>
        <p:grpSp>
          <p:nvGrpSpPr>
            <p:cNvPr id="7" name="Group 6">
              <a:extLst>
                <a:ext uri="{FF2B5EF4-FFF2-40B4-BE49-F238E27FC236}">
                  <a16:creationId xmlns:a16="http://schemas.microsoft.com/office/drawing/2014/main" id="{7F62F07D-8BDB-220F-2C7B-9F9E9AED906F}"/>
                </a:ext>
              </a:extLst>
            </p:cNvPr>
            <p:cNvGrpSpPr/>
            <p:nvPr/>
          </p:nvGrpSpPr>
          <p:grpSpPr>
            <a:xfrm rot="10800000">
              <a:off x="409575" y="2409649"/>
              <a:ext cx="2857118" cy="1563624"/>
              <a:chOff x="6236208" y="1865376"/>
              <a:chExt cx="2857118" cy="1563624"/>
            </a:xfrm>
          </p:grpSpPr>
          <p:sp>
            <p:nvSpPr>
              <p:cNvPr id="8" name="Oval 7">
                <a:extLst>
                  <a:ext uri="{FF2B5EF4-FFF2-40B4-BE49-F238E27FC236}">
                    <a16:creationId xmlns:a16="http://schemas.microsoft.com/office/drawing/2014/main" id="{8814EDE1-AB8D-B3EF-2B05-754A02907E8A}"/>
                  </a:ext>
                </a:extLst>
              </p:cNvPr>
              <p:cNvSpPr/>
              <p:nvPr/>
            </p:nvSpPr>
            <p:spPr>
              <a:xfrm>
                <a:off x="6236208" y="1865376"/>
                <a:ext cx="950976" cy="1563624"/>
              </a:xfrm>
              <a:prstGeom prst="ellipse">
                <a:avLst/>
              </a:prstGeom>
              <a:no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7256566-2DAF-45C5-A99B-4F635D009504}"/>
                  </a:ext>
                </a:extLst>
              </p:cNvPr>
              <p:cNvCxnSpPr>
                <a:cxnSpLocks/>
              </p:cNvCxnSpPr>
              <p:nvPr/>
            </p:nvCxnSpPr>
            <p:spPr>
              <a:xfrm rot="10800000" flipH="1">
                <a:off x="7196328" y="2642616"/>
                <a:ext cx="189699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E7B0D9B4-2F20-9B66-B90F-4D05ABF4D071}"/>
                </a:ext>
              </a:extLst>
            </p:cNvPr>
            <p:cNvSpPr txBox="1"/>
            <p:nvPr/>
          </p:nvSpPr>
          <p:spPr>
            <a:xfrm>
              <a:off x="116146" y="2373683"/>
              <a:ext cx="2302233" cy="1569660"/>
            </a:xfrm>
            <a:prstGeom prst="rect">
              <a:avLst/>
            </a:prstGeom>
            <a:noFill/>
          </p:spPr>
          <p:txBody>
            <a:bodyPr wrap="none" rtlCol="0">
              <a:spAutoFit/>
            </a:bodyPr>
            <a:lstStyle/>
            <a:p>
              <a:r>
                <a:rPr lang="en-US" sz="3200" b="1" dirty="0">
                  <a:solidFill>
                    <a:srgbClr val="FF0000"/>
                  </a:solidFill>
                </a:rPr>
                <a:t>VI Estimate</a:t>
              </a:r>
            </a:p>
            <a:p>
              <a:endParaRPr lang="en-US" sz="3200" b="1" dirty="0">
                <a:solidFill>
                  <a:srgbClr val="FF0000"/>
                </a:solidFill>
              </a:endParaRPr>
            </a:p>
            <a:p>
              <a:pPr algn="ctr"/>
              <a:r>
                <a:rPr lang="en-US" sz="3200" b="1" dirty="0">
                  <a:solidFill>
                    <a:srgbClr val="FF0000"/>
                  </a:solidFill>
                </a:rPr>
                <a:t> correct!</a:t>
              </a:r>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F62267-35AD-9B5C-5502-238C569BB3CA}"/>
                  </a:ext>
                </a:extLst>
              </p:cNvPr>
              <p:cNvSpPr>
                <a:spLocks noGrp="1"/>
              </p:cNvSpPr>
              <p:nvPr>
                <p:ph type="title"/>
              </p:nvPr>
            </p:nvSpPr>
            <p:spPr>
              <a:xfrm>
                <a:off x="838200" y="365125"/>
                <a:ext cx="10515600" cy="549275"/>
              </a:xfrm>
            </p:spPr>
            <p:txBody>
              <a:bodyPr>
                <a:normAutofit fontScale="90000"/>
              </a:bodyPr>
              <a:lstStyle/>
              <a:p>
                <a:r>
                  <a:rPr lang="en-US" dirty="0"/>
                  <a:t>Unrestricted Permutations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VI</m:t>
                        </m:r>
                      </m:e>
                      <m:sub>
                        <m:r>
                          <m:rPr>
                            <m:sty m:val="p"/>
                          </m:rPr>
                          <a:rPr lang="en-US" b="0" i="0" smtClean="0">
                            <a:latin typeface="Cambria Math" panose="02040503050406030204" pitchFamily="18" charset="0"/>
                          </a:rPr>
                          <m:t>j</m:t>
                        </m:r>
                      </m:sub>
                    </m:sSub>
                    <m:r>
                      <a:rPr lang="en-US" b="0" i="1" smtClean="0">
                        <a:latin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6DF62267-35AD-9B5C-5502-238C569BB3CA}"/>
                  </a:ext>
                </a:extLst>
              </p:cNvPr>
              <p:cNvSpPr>
                <a:spLocks noGrp="1" noRot="1" noChangeAspect="1" noMove="1" noResize="1" noEditPoints="1" noAdjustHandles="1" noChangeArrowheads="1" noChangeShapeType="1" noTextEdit="1"/>
              </p:cNvSpPr>
              <p:nvPr>
                <p:ph type="title"/>
              </p:nvPr>
            </p:nvSpPr>
            <p:spPr>
              <a:xfrm>
                <a:off x="838200" y="365125"/>
                <a:ext cx="10515600" cy="549275"/>
              </a:xfrm>
              <a:blipFill>
                <a:blip r:embed="rId6"/>
                <a:stretch>
                  <a:fillRect t="-35556" b="-60000"/>
                </a:stretch>
              </a:blipFill>
            </p:spPr>
            <p:txBody>
              <a:bodyPr/>
              <a:lstStyle/>
              <a:p>
                <a:r>
                  <a:rPr lang="en-GB">
                    <a:noFill/>
                  </a:rPr>
                  <a:t> </a:t>
                </a:r>
              </a:p>
            </p:txBody>
          </p:sp>
        </mc:Fallback>
      </mc:AlternateContent>
      <p:grpSp>
        <p:nvGrpSpPr>
          <p:cNvPr id="5" name="Group 4">
            <a:extLst>
              <a:ext uri="{FF2B5EF4-FFF2-40B4-BE49-F238E27FC236}">
                <a16:creationId xmlns:a16="http://schemas.microsoft.com/office/drawing/2014/main" id="{0E633A2F-E132-CB9A-EB01-21CE7886ED1E}"/>
              </a:ext>
            </a:extLst>
          </p:cNvPr>
          <p:cNvGrpSpPr/>
          <p:nvPr/>
        </p:nvGrpSpPr>
        <p:grpSpPr>
          <a:xfrm>
            <a:off x="14190" y="4728920"/>
            <a:ext cx="3362324" cy="1812140"/>
            <a:chOff x="0" y="4746903"/>
            <a:chExt cx="3362324" cy="1812140"/>
          </a:xfrm>
        </p:grpSpPr>
        <p:grpSp>
          <p:nvGrpSpPr>
            <p:cNvPr id="11" name="Group 10">
              <a:extLst>
                <a:ext uri="{FF2B5EF4-FFF2-40B4-BE49-F238E27FC236}">
                  <a16:creationId xmlns:a16="http://schemas.microsoft.com/office/drawing/2014/main" id="{58DBABAE-3ED8-4625-AD4E-FE89A3D29225}"/>
                </a:ext>
              </a:extLst>
            </p:cNvPr>
            <p:cNvGrpSpPr/>
            <p:nvPr/>
          </p:nvGrpSpPr>
          <p:grpSpPr>
            <a:xfrm rot="10800000">
              <a:off x="514350" y="4746903"/>
              <a:ext cx="2847974" cy="1563624"/>
              <a:chOff x="6245352" y="2080107"/>
              <a:chExt cx="2847974" cy="1563624"/>
            </a:xfrm>
          </p:grpSpPr>
          <p:sp>
            <p:nvSpPr>
              <p:cNvPr id="15" name="Oval 14">
                <a:extLst>
                  <a:ext uri="{FF2B5EF4-FFF2-40B4-BE49-F238E27FC236}">
                    <a16:creationId xmlns:a16="http://schemas.microsoft.com/office/drawing/2014/main" id="{9FDD446D-28AB-41EA-96BA-E41C61D9B4C9}"/>
                  </a:ext>
                </a:extLst>
              </p:cNvPr>
              <p:cNvSpPr/>
              <p:nvPr/>
            </p:nvSpPr>
            <p:spPr>
              <a:xfrm>
                <a:off x="6245352" y="2080107"/>
                <a:ext cx="950976" cy="1563624"/>
              </a:xfrm>
              <a:prstGeom prst="ellipse">
                <a:avLst/>
              </a:prstGeom>
              <a:no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2BFCE71-79AA-48BA-ABEB-7464282EAE41}"/>
                  </a:ext>
                </a:extLst>
              </p:cNvPr>
              <p:cNvCxnSpPr>
                <a:cxnSpLocks/>
                <a:stCxn id="15" idx="6"/>
              </p:cNvCxnSpPr>
              <p:nvPr/>
            </p:nvCxnSpPr>
            <p:spPr>
              <a:xfrm rot="10800000" flipH="1">
                <a:off x="7196328" y="2861919"/>
                <a:ext cx="18969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9CFA073C-1835-419E-84E7-C220DE3A7137}"/>
                </a:ext>
              </a:extLst>
            </p:cNvPr>
            <p:cNvSpPr txBox="1"/>
            <p:nvPr/>
          </p:nvSpPr>
          <p:spPr>
            <a:xfrm>
              <a:off x="0" y="4989383"/>
              <a:ext cx="2470163" cy="1569660"/>
            </a:xfrm>
            <a:prstGeom prst="rect">
              <a:avLst/>
            </a:prstGeom>
            <a:noFill/>
            <a:ln>
              <a:noFill/>
            </a:ln>
          </p:spPr>
          <p:txBody>
            <a:bodyPr wrap="none" rtlCol="0">
              <a:spAutoFit/>
            </a:bodyPr>
            <a:lstStyle/>
            <a:p>
              <a:r>
                <a:rPr lang="en-US" sz="3200" dirty="0">
                  <a:solidFill>
                    <a:srgbClr val="000066"/>
                  </a:solidFill>
                </a:rPr>
                <a:t>Ground Truth</a:t>
              </a:r>
            </a:p>
            <a:p>
              <a:endParaRPr lang="en-US" sz="3200" b="1" dirty="0">
                <a:solidFill>
                  <a:srgbClr val="FF0000"/>
                </a:solidFill>
              </a:endParaRPr>
            </a:p>
            <a:p>
              <a:r>
                <a:rPr lang="en-US" sz="3200" b="1" dirty="0">
                  <a:solidFill>
                    <a:srgbClr val="FF0000"/>
                  </a:solidFill>
                </a:rPr>
                <a:t> </a:t>
              </a:r>
            </a:p>
          </p:txBody>
        </p:sp>
      </p:grpSp>
    </p:spTree>
    <p:extLst>
      <p:ext uri="{BB962C8B-B14F-4D97-AF65-F5344CB8AC3E}">
        <p14:creationId xmlns:p14="http://schemas.microsoft.com/office/powerpoint/2010/main" val="258458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5F55-6A35-2E9F-BC1D-E6BD430A9119}"/>
              </a:ext>
            </a:extLst>
          </p:cNvPr>
          <p:cNvSpPr>
            <a:spLocks noGrp="1"/>
          </p:cNvSpPr>
          <p:nvPr>
            <p:ph type="title"/>
          </p:nvPr>
        </p:nvSpPr>
        <p:spPr>
          <a:xfrm>
            <a:off x="771525" y="98425"/>
            <a:ext cx="10515600" cy="796925"/>
          </a:xfrm>
        </p:spPr>
        <p:txBody>
          <a:bodyPr/>
          <a:lstStyle/>
          <a:p>
            <a:pPr algn="ctr"/>
            <a:r>
              <a:rPr lang="en-US" dirty="0"/>
              <a:t>Why?</a:t>
            </a:r>
          </a:p>
        </p:txBody>
      </p:sp>
      <p:sp>
        <p:nvSpPr>
          <p:cNvPr id="3" name="Content Placeholder 2">
            <a:extLst>
              <a:ext uri="{FF2B5EF4-FFF2-40B4-BE49-F238E27FC236}">
                <a16:creationId xmlns:a16="http://schemas.microsoft.com/office/drawing/2014/main" id="{84398BA1-9BB2-09DE-8D2A-AA4D27CB1682}"/>
              </a:ext>
            </a:extLst>
          </p:cNvPr>
          <p:cNvSpPr>
            <a:spLocks noGrp="1"/>
          </p:cNvSpPr>
          <p:nvPr>
            <p:ph idx="1"/>
          </p:nvPr>
        </p:nvSpPr>
        <p:spPr>
          <a:xfrm>
            <a:off x="771525" y="1253331"/>
            <a:ext cx="10515600" cy="4351338"/>
          </a:xfrm>
        </p:spPr>
        <p:txBody>
          <a:bodyPr>
            <a:normAutofit/>
          </a:bodyPr>
          <a:lstStyle/>
          <a:p>
            <a:r>
              <a:rPr lang="en-US" dirty="0"/>
              <a:t>Under quadratic loss VI is (surprisingly) a total index</a:t>
            </a:r>
          </a:p>
          <a:p>
            <a:endParaRPr lang="en-US" dirty="0"/>
          </a:p>
          <a:p>
            <a:r>
              <a:rPr lang="en-US" dirty="0"/>
              <a:t>Total indices are an important class of measures of statistical association</a:t>
            </a:r>
          </a:p>
          <a:p>
            <a:endParaRPr lang="en-US" dirty="0"/>
          </a:p>
          <a:p>
            <a:r>
              <a:rPr lang="en-US" dirty="0"/>
              <a:t>Without permutation restrictions you go “out of distribution”</a:t>
            </a:r>
          </a:p>
          <a:p>
            <a:endParaRPr lang="en-US" dirty="0"/>
          </a:p>
          <a:p>
            <a:r>
              <a:rPr lang="en-US" dirty="0"/>
              <a:t>Our VI’s remain “within distribution”</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992109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6EFFD-450E-4DAE-144A-CFD5F49EE69D}"/>
              </a:ext>
            </a:extLst>
          </p:cNvPr>
          <p:cNvSpPr>
            <a:spLocks noGrp="1"/>
          </p:cNvSpPr>
          <p:nvPr>
            <p:ph type="title"/>
          </p:nvPr>
        </p:nvSpPr>
        <p:spPr>
          <a:xfrm>
            <a:off x="737085" y="170791"/>
            <a:ext cx="10515600" cy="568325"/>
          </a:xfrm>
        </p:spPr>
        <p:txBody>
          <a:bodyPr>
            <a:normAutofit fontScale="90000"/>
          </a:bodyPr>
          <a:lstStyle/>
          <a:p>
            <a:pPr algn="ctr"/>
            <a:r>
              <a:rPr lang="en-US" dirty="0"/>
              <a:t>The Mathematical Link</a:t>
            </a:r>
          </a:p>
        </p:txBody>
      </p:sp>
      <p:pic>
        <p:nvPicPr>
          <p:cNvPr id="8" name="Picture 7" descr="\documentclass{article}&#10;\usepackage{amsmath}&#10;\usepackage{amssymb}&#10;\usepackage{amsfonts}&#10;&#10;\pagestyle{empty}&#10;\begin{document}&#10;&#10;If $\mathcal{L}\left( \cdot ,\cdot \right) $ is the&#10;quadratic loss and if the model is a perfect predictor, then \newline 1)%&#10;\begin{equation}&#10;\text{VI}_{j}=\mathbb{E}\left[\left( \widehat{g}(\mathbf{X};\theta ^{\ast })-\widehat{g}(X_{j}^{^{\prime }},\mathbf{X}_{-j};\theta ^{\ast })\right) ^{2}\right].&#10;\label{eq:nusquarepolulation}&#10;\end{equation}&#10;2) If $X_{j}^{^{\prime }}$ is sampled conditionally on $\mathbf{X}_{-j}$,&#10;then &#10;\begin{equation}\label{eq:nu2tau}&#10;\text{VI}_{j}=2\tau _{j},&#10;\end{equation}%&#10;3) If $X_{j}^{^{\prime }}$ is sampled independently of $\mathbf{X}_{-j}$,&#10;then%&#10;\begin{equation}&#10;\text{VI}_{j}=2\tau _{j}^{\prime },  \label{eq:nu2tauLoco}&#10;\end{equation}%&#10;\end{document}" title="IguanaTex Picture Display">
            <a:extLst>
              <a:ext uri="{FF2B5EF4-FFF2-40B4-BE49-F238E27FC236}">
                <a16:creationId xmlns:a16="http://schemas.microsoft.com/office/drawing/2014/main" id="{79BA643A-2445-19F4-5ED2-FAEC24F13E98}"/>
              </a:ext>
            </a:extLst>
          </p:cNvPr>
          <p:cNvPicPr>
            <a:picLocks noChangeAspect="1"/>
          </p:cNvPicPr>
          <p:nvPr>
            <p:custDataLst>
              <p:tags r:id="rId1"/>
            </p:custDataLst>
          </p:nvPr>
        </p:nvPicPr>
        <p:blipFill>
          <a:blip r:embed="rId3" cstate="hqprint">
            <a:extLst>
              <a:ext uri="{28A0092B-C50C-407E-A947-70E740481C1C}">
                <a14:useLocalDpi xmlns:a14="http://schemas.microsoft.com/office/drawing/2010/main" val="0"/>
              </a:ext>
            </a:extLst>
          </a:blip>
          <a:stretch>
            <a:fillRect/>
          </a:stretch>
        </p:blipFill>
        <p:spPr>
          <a:xfrm>
            <a:off x="377061" y="1188538"/>
            <a:ext cx="11437877" cy="4480923"/>
          </a:xfrm>
          <a:prstGeom prst="rect">
            <a:avLst/>
          </a:prstGeom>
        </p:spPr>
      </p:pic>
      <p:grpSp>
        <p:nvGrpSpPr>
          <p:cNvPr id="50" name="Group 49">
            <a:extLst>
              <a:ext uri="{FF2B5EF4-FFF2-40B4-BE49-F238E27FC236}">
                <a16:creationId xmlns:a16="http://schemas.microsoft.com/office/drawing/2014/main" id="{26F507CF-A65A-190B-AC89-CE4B19246C36}"/>
              </a:ext>
            </a:extLst>
          </p:cNvPr>
          <p:cNvGrpSpPr/>
          <p:nvPr/>
        </p:nvGrpSpPr>
        <p:grpSpPr>
          <a:xfrm>
            <a:off x="6488807" y="4823928"/>
            <a:ext cx="5349184" cy="1563624"/>
            <a:chOff x="6305248" y="3132860"/>
            <a:chExt cx="5349184" cy="1563624"/>
          </a:xfrm>
        </p:grpSpPr>
        <p:cxnSp>
          <p:nvCxnSpPr>
            <p:cNvPr id="32" name="Straight Connector 31">
              <a:extLst>
                <a:ext uri="{FF2B5EF4-FFF2-40B4-BE49-F238E27FC236}">
                  <a16:creationId xmlns:a16="http://schemas.microsoft.com/office/drawing/2014/main" id="{0FDF3BC5-C66C-858D-B4A6-AF29A041FBF9}"/>
                </a:ext>
              </a:extLst>
            </p:cNvPr>
            <p:cNvCxnSpPr>
              <a:cxnSpLocks/>
              <a:endCxn id="31" idx="2"/>
            </p:cNvCxnSpPr>
            <p:nvPr/>
          </p:nvCxnSpPr>
          <p:spPr>
            <a:xfrm flipH="1">
              <a:off x="6556863" y="3906632"/>
              <a:ext cx="4409259" cy="8040"/>
            </a:xfrm>
            <a:prstGeom prst="line">
              <a:avLst/>
            </a:prstGeom>
            <a:ln>
              <a:solidFill>
                <a:srgbClr val="0033CC"/>
              </a:solidFill>
            </a:ln>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3B6547C8-46F8-31ED-B14E-6D03D62D1C14}"/>
                </a:ext>
              </a:extLst>
            </p:cNvPr>
            <p:cNvGrpSpPr/>
            <p:nvPr/>
          </p:nvGrpSpPr>
          <p:grpSpPr>
            <a:xfrm>
              <a:off x="6305248" y="3132860"/>
              <a:ext cx="5349184" cy="1563624"/>
              <a:chOff x="6682584" y="4784522"/>
              <a:chExt cx="5349184" cy="1563624"/>
            </a:xfrm>
          </p:grpSpPr>
          <p:sp>
            <p:nvSpPr>
              <p:cNvPr id="31" name="Oval 30">
                <a:extLst>
                  <a:ext uri="{FF2B5EF4-FFF2-40B4-BE49-F238E27FC236}">
                    <a16:creationId xmlns:a16="http://schemas.microsoft.com/office/drawing/2014/main" id="{74A77056-0F11-11AF-751A-72F70CC4894D}"/>
                  </a:ext>
                </a:extLst>
              </p:cNvPr>
              <p:cNvSpPr/>
              <p:nvPr/>
            </p:nvSpPr>
            <p:spPr>
              <a:xfrm rot="10800000">
                <a:off x="6682584" y="4784522"/>
                <a:ext cx="251615" cy="1563624"/>
              </a:xfrm>
              <a:prstGeom prst="ellipse">
                <a:avLst/>
              </a:prstGeom>
              <a:noFill/>
              <a:ln>
                <a:solidFill>
                  <a:srgbClr val="0033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rgbClr val="0000CC"/>
                  </a:solidFill>
                </a:endParaRPr>
              </a:p>
            </p:txBody>
          </p:sp>
          <p:sp>
            <p:nvSpPr>
              <p:cNvPr id="30" name="TextBox 29">
                <a:extLst>
                  <a:ext uri="{FF2B5EF4-FFF2-40B4-BE49-F238E27FC236}">
                    <a16:creationId xmlns:a16="http://schemas.microsoft.com/office/drawing/2014/main" id="{C4556AD8-AE34-AFF9-66BA-B40F156B9719}"/>
                  </a:ext>
                </a:extLst>
              </p:cNvPr>
              <p:cNvSpPr txBox="1"/>
              <p:nvPr/>
            </p:nvSpPr>
            <p:spPr>
              <a:xfrm>
                <a:off x="6973588" y="4973519"/>
                <a:ext cx="5058180" cy="1077218"/>
              </a:xfrm>
              <a:prstGeom prst="rect">
                <a:avLst/>
              </a:prstGeom>
              <a:noFill/>
              <a:ln>
                <a:noFill/>
              </a:ln>
            </p:spPr>
            <p:txBody>
              <a:bodyPr wrap="none" rtlCol="0">
                <a:spAutoFit/>
              </a:bodyPr>
              <a:lstStyle/>
              <a:p>
                <a:r>
                  <a:rPr lang="en-US" sz="3200" b="1" dirty="0" err="1">
                    <a:solidFill>
                      <a:srgbClr val="0000CC"/>
                    </a:solidFill>
                  </a:rPr>
                  <a:t>Verdinelli</a:t>
                </a:r>
                <a:r>
                  <a:rPr lang="en-US" sz="3200" b="1" dirty="0">
                    <a:solidFill>
                      <a:srgbClr val="0000CC"/>
                    </a:solidFill>
                  </a:rPr>
                  <a:t> and Wasserman</a:t>
                </a:r>
              </a:p>
              <a:p>
                <a:pPr algn="ctr"/>
                <a:r>
                  <a:rPr lang="en-US" sz="3200" b="1" dirty="0">
                    <a:solidFill>
                      <a:srgbClr val="0000CC"/>
                    </a:solidFill>
                  </a:rPr>
                  <a:t>index</a:t>
                </a:r>
              </a:p>
            </p:txBody>
          </p:sp>
        </p:grpSp>
      </p:grpSp>
      <p:grpSp>
        <p:nvGrpSpPr>
          <p:cNvPr id="49" name="Group 48">
            <a:extLst>
              <a:ext uri="{FF2B5EF4-FFF2-40B4-BE49-F238E27FC236}">
                <a16:creationId xmlns:a16="http://schemas.microsoft.com/office/drawing/2014/main" id="{7DB3DCD2-36ED-39FE-5A82-928A128E32A2}"/>
              </a:ext>
            </a:extLst>
          </p:cNvPr>
          <p:cNvGrpSpPr/>
          <p:nvPr/>
        </p:nvGrpSpPr>
        <p:grpSpPr>
          <a:xfrm>
            <a:off x="6488808" y="3260304"/>
            <a:ext cx="4660874" cy="1563624"/>
            <a:chOff x="6305248" y="5099142"/>
            <a:chExt cx="4660874" cy="1563624"/>
          </a:xfrm>
        </p:grpSpPr>
        <p:cxnSp>
          <p:nvCxnSpPr>
            <p:cNvPr id="45" name="Straight Connector 44">
              <a:extLst>
                <a:ext uri="{FF2B5EF4-FFF2-40B4-BE49-F238E27FC236}">
                  <a16:creationId xmlns:a16="http://schemas.microsoft.com/office/drawing/2014/main" id="{A8956336-41C4-29C1-AD87-D02F453EB127}"/>
                </a:ext>
              </a:extLst>
            </p:cNvPr>
            <p:cNvCxnSpPr>
              <a:cxnSpLocks/>
              <a:endCxn id="47" idx="2"/>
            </p:cNvCxnSpPr>
            <p:nvPr/>
          </p:nvCxnSpPr>
          <p:spPr>
            <a:xfrm flipH="1">
              <a:off x="6556863" y="5872914"/>
              <a:ext cx="4409259" cy="8040"/>
            </a:xfrm>
            <a:prstGeom prst="line">
              <a:avLst/>
            </a:prstGeom>
            <a:ln>
              <a:solidFill>
                <a:srgbClr val="0033CC"/>
              </a:solidFill>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138ADE6E-7A59-16FF-7B1F-0351254117D4}"/>
                </a:ext>
              </a:extLst>
            </p:cNvPr>
            <p:cNvGrpSpPr/>
            <p:nvPr/>
          </p:nvGrpSpPr>
          <p:grpSpPr>
            <a:xfrm>
              <a:off x="6305248" y="5099142"/>
              <a:ext cx="4300628" cy="1563624"/>
              <a:chOff x="6682584" y="4784522"/>
              <a:chExt cx="4300628" cy="1563624"/>
            </a:xfrm>
          </p:grpSpPr>
          <p:sp>
            <p:nvSpPr>
              <p:cNvPr id="47" name="Oval 46">
                <a:extLst>
                  <a:ext uri="{FF2B5EF4-FFF2-40B4-BE49-F238E27FC236}">
                    <a16:creationId xmlns:a16="http://schemas.microsoft.com/office/drawing/2014/main" id="{2C6B4084-BADE-EDBE-8FBB-6FB87CD3DD4E}"/>
                  </a:ext>
                </a:extLst>
              </p:cNvPr>
              <p:cNvSpPr/>
              <p:nvPr/>
            </p:nvSpPr>
            <p:spPr>
              <a:xfrm rot="10800000">
                <a:off x="6682584" y="4784522"/>
                <a:ext cx="251615" cy="1563624"/>
              </a:xfrm>
              <a:prstGeom prst="ellipse">
                <a:avLst/>
              </a:prstGeom>
              <a:noFill/>
              <a:ln>
                <a:solidFill>
                  <a:srgbClr val="0033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rgbClr val="0000CC"/>
                  </a:solidFill>
                </a:endParaRPr>
              </a:p>
            </p:txBody>
          </p:sp>
          <p:sp>
            <p:nvSpPr>
              <p:cNvPr id="48" name="TextBox 47">
                <a:extLst>
                  <a:ext uri="{FF2B5EF4-FFF2-40B4-BE49-F238E27FC236}">
                    <a16:creationId xmlns:a16="http://schemas.microsoft.com/office/drawing/2014/main" id="{4043FCC3-F07A-6B9D-DB9F-0AA33DC2E535}"/>
                  </a:ext>
                </a:extLst>
              </p:cNvPr>
              <p:cNvSpPr txBox="1"/>
              <p:nvPr/>
            </p:nvSpPr>
            <p:spPr>
              <a:xfrm>
                <a:off x="6973588" y="4973519"/>
                <a:ext cx="4009624" cy="584775"/>
              </a:xfrm>
              <a:prstGeom prst="rect">
                <a:avLst/>
              </a:prstGeom>
              <a:noFill/>
              <a:ln>
                <a:noFill/>
              </a:ln>
            </p:spPr>
            <p:txBody>
              <a:bodyPr wrap="none" rtlCol="0">
                <a:spAutoFit/>
              </a:bodyPr>
              <a:lstStyle/>
              <a:p>
                <a:r>
                  <a:rPr lang="en-US" sz="3200" b="1" dirty="0">
                    <a:solidFill>
                      <a:srgbClr val="0000CC"/>
                    </a:solidFill>
                  </a:rPr>
                  <a:t>Classical Total index</a:t>
                </a:r>
              </a:p>
            </p:txBody>
          </p:sp>
        </p:grpSp>
      </p:grpSp>
    </p:spTree>
    <p:extLst>
      <p:ext uri="{BB962C8B-B14F-4D97-AF65-F5344CB8AC3E}">
        <p14:creationId xmlns:p14="http://schemas.microsoft.com/office/powerpoint/2010/main" val="15163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5CC0-7076-D30F-B68C-5FEE01D0D857}"/>
              </a:ext>
            </a:extLst>
          </p:cNvPr>
          <p:cNvSpPr>
            <a:spLocks noGrp="1"/>
          </p:cNvSpPr>
          <p:nvPr>
            <p:ph type="title"/>
          </p:nvPr>
        </p:nvSpPr>
        <p:spPr/>
        <p:txBody>
          <a:bodyPr/>
          <a:lstStyle/>
          <a:p>
            <a:r>
              <a:rPr lang="en-US" dirty="0"/>
              <a:t>Variable Importance and Explainability</a:t>
            </a:r>
          </a:p>
        </p:txBody>
      </p:sp>
      <p:sp>
        <p:nvSpPr>
          <p:cNvPr id="3" name="Content Placeholder 2">
            <a:extLst>
              <a:ext uri="{FF2B5EF4-FFF2-40B4-BE49-F238E27FC236}">
                <a16:creationId xmlns:a16="http://schemas.microsoft.com/office/drawing/2014/main" id="{FC0D3B50-486B-5BCD-B744-4968409414DE}"/>
              </a:ext>
            </a:extLst>
          </p:cNvPr>
          <p:cNvSpPr>
            <a:spLocks noGrp="1"/>
          </p:cNvSpPr>
          <p:nvPr>
            <p:ph idx="1"/>
          </p:nvPr>
        </p:nvSpPr>
        <p:spPr/>
        <p:txBody>
          <a:bodyPr>
            <a:normAutofit/>
          </a:bodyPr>
          <a:lstStyle/>
          <a:p>
            <a:r>
              <a:rPr lang="en-US" sz="3200" dirty="0"/>
              <a:t>Variable importance (“VI”) is a </a:t>
            </a:r>
            <a:r>
              <a:rPr lang="en-US" sz="3200" b="1" dirty="0">
                <a:solidFill>
                  <a:srgbClr val="0000CC"/>
                </a:solidFill>
              </a:rPr>
              <a:t>HUGE</a:t>
            </a:r>
            <a:r>
              <a:rPr lang="en-US" sz="3200" dirty="0"/>
              <a:t> subject (i.e., XAI)</a:t>
            </a:r>
          </a:p>
          <a:p>
            <a:pPr lvl="1"/>
            <a:r>
              <a:rPr lang="en-US" sz="2800" dirty="0" err="1"/>
              <a:t>Guidotti</a:t>
            </a:r>
            <a:r>
              <a:rPr lang="en-US" sz="2800" dirty="0"/>
              <a:t> et al (ACM, 2018), Murdoch et al (PNAS, 2018), </a:t>
            </a:r>
            <a:r>
              <a:rPr lang="en-US" sz="2800" dirty="0" err="1"/>
              <a:t>Saltelli</a:t>
            </a:r>
            <a:r>
              <a:rPr lang="en-US" sz="2800" dirty="0"/>
              <a:t> et al., (Nature, 2020), Rudin et al . (JMLR, 2019), (Molnar et al. 2020) (Sundararajan and </a:t>
            </a:r>
            <a:r>
              <a:rPr lang="en-US" sz="2800" dirty="0" err="1"/>
              <a:t>Najmi</a:t>
            </a:r>
            <a:r>
              <a:rPr lang="en-US" sz="2800" dirty="0"/>
              <a:t>, 2020), (Slack et al. 2021), (Benard et al. 2022), (</a:t>
            </a:r>
            <a:r>
              <a:rPr lang="en-US" sz="2800" dirty="0" err="1"/>
              <a:t>Verdinelli</a:t>
            </a:r>
            <a:r>
              <a:rPr lang="en-US" sz="2800" dirty="0"/>
              <a:t> and Wasserman, 2023), (</a:t>
            </a:r>
            <a:r>
              <a:rPr lang="en-US" sz="2800" dirty="0" err="1"/>
              <a:t>Scholbeck</a:t>
            </a:r>
            <a:r>
              <a:rPr lang="en-US" sz="2800" dirty="0"/>
              <a:t> et. al., 2023), (</a:t>
            </a:r>
            <a:r>
              <a:rPr lang="fr-FR" sz="2800" dirty="0"/>
              <a:t>Donnelly et al., 2024), </a:t>
            </a:r>
            <a:r>
              <a:rPr lang="en-US" sz="2800" dirty="0"/>
              <a:t>…, hundreds more</a:t>
            </a:r>
          </a:p>
          <a:p>
            <a:pPr marL="457200" lvl="1" indent="0">
              <a:buNone/>
            </a:pPr>
            <a:endParaRPr lang="en-US" sz="2800" dirty="0"/>
          </a:p>
          <a:p>
            <a:pPr lvl="1"/>
            <a:endParaRPr lang="en-US" sz="2800" dirty="0"/>
          </a:p>
          <a:p>
            <a:endParaRPr lang="en-US" sz="3200" dirty="0"/>
          </a:p>
        </p:txBody>
      </p:sp>
    </p:spTree>
    <p:extLst>
      <p:ext uri="{BB962C8B-B14F-4D97-AF65-F5344CB8AC3E}">
        <p14:creationId xmlns:p14="http://schemas.microsoft.com/office/powerpoint/2010/main" val="337042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6E1A-9CB0-826C-46F5-DFC67109132C}"/>
              </a:ext>
            </a:extLst>
          </p:cNvPr>
          <p:cNvSpPr>
            <a:spLocks noGrp="1"/>
          </p:cNvSpPr>
          <p:nvPr>
            <p:ph type="title"/>
          </p:nvPr>
        </p:nvSpPr>
        <p:spPr>
          <a:xfrm>
            <a:off x="838200" y="117684"/>
            <a:ext cx="10515600" cy="606425"/>
          </a:xfrm>
        </p:spPr>
        <p:txBody>
          <a:bodyPr>
            <a:normAutofit fontScale="90000"/>
          </a:bodyPr>
          <a:lstStyle/>
          <a:p>
            <a:pPr algn="ctr"/>
            <a:r>
              <a:rPr lang="en-US" dirty="0"/>
              <a:t>What are Total Indices?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395348-4AC5-3F81-A3D7-F9EFA8DF5636}"/>
                  </a:ext>
                </a:extLst>
              </p:cNvPr>
              <p:cNvSpPr>
                <a:spLocks noGrp="1"/>
              </p:cNvSpPr>
              <p:nvPr>
                <p:ph idx="1"/>
              </p:nvPr>
            </p:nvSpPr>
            <p:spPr>
              <a:xfrm>
                <a:off x="142876" y="808523"/>
                <a:ext cx="11676947" cy="5534526"/>
              </a:xfrm>
            </p:spPr>
            <p:txBody>
              <a:bodyPr>
                <a:normAutofit/>
              </a:bodyPr>
              <a:lstStyle/>
              <a:p>
                <a:r>
                  <a:rPr lang="en-US" sz="2400" dirty="0"/>
                  <a:t>Sobol’ (1993), Wagner (1995), Homma and Saltelli (1996):</a:t>
                </a:r>
              </a:p>
              <a:p>
                <a:endParaRPr lang="en-US" sz="2400" dirty="0"/>
              </a:p>
              <a:p>
                <a:endParaRPr lang="en-US" sz="2400" dirty="0"/>
              </a:p>
              <a:p>
                <a:r>
                  <a:rPr lang="en-US" sz="2400" dirty="0"/>
                  <a:t>Jansen (1999) shows</a:t>
                </a:r>
              </a:p>
              <a:p>
                <a:pPr marL="0" indent="0">
                  <a:buNone/>
                </a:pPr>
                <a:endParaRPr lang="en-US" sz="2400" dirty="0"/>
              </a:p>
              <a:p>
                <a:pPr marL="0" indent="0">
                  <a:buNone/>
                </a:pPr>
                <a:endParaRPr lang="en-US" sz="2400" dirty="0"/>
              </a:p>
              <a:p>
                <a:pPr marL="0" indent="0">
                  <a:buNone/>
                </a:pPr>
                <a:endParaRPr lang="en-US" sz="2400" dirty="0"/>
              </a:p>
              <a:p>
                <a:r>
                  <a:rPr lang="en-US" sz="2400" b="1" dirty="0">
                    <a:solidFill>
                      <a:srgbClr val="0033CC"/>
                    </a:solidFill>
                  </a:rPr>
                  <a:t>IGNORING CORRELATIONS</a:t>
                </a:r>
              </a:p>
              <a:p>
                <a:endParaRPr lang="en-US" sz="2400" b="1" dirty="0">
                  <a:solidFill>
                    <a:srgbClr val="0033CC"/>
                  </a:solidFill>
                </a:endParaRPr>
              </a:p>
              <a:p>
                <a:endParaRPr lang="en-US" sz="2400" b="1" dirty="0">
                  <a:solidFill>
                    <a:srgbClr val="0033CC"/>
                  </a:solidFill>
                </a:endParaRPr>
              </a:p>
              <a:p>
                <a:endParaRPr lang="en-US" sz="2400" b="1" dirty="0">
                  <a:solidFill>
                    <a:srgbClr val="0033CC"/>
                  </a:solidFill>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𝜏</m:t>
                        </m:r>
                        <m:r>
                          <a:rPr lang="en-US" sz="2400" b="0" i="1" smtClean="0">
                            <a:latin typeface="Cambria Math" panose="02040503050406030204" pitchFamily="18" charset="0"/>
                          </a:rPr>
                          <m:t>′</m:t>
                        </m:r>
                      </m:e>
                      <m:sub>
                        <m:r>
                          <a:rPr lang="en-US" sz="2400" b="0" i="1" smtClean="0">
                            <a:latin typeface="Cambria Math" panose="02040503050406030204" pitchFamily="18" charset="0"/>
                          </a:rPr>
                          <m:t>𝑗</m:t>
                        </m:r>
                      </m:sub>
                    </m:sSub>
                    <m:r>
                      <a:rPr lang="en-US" sz="2400" b="0" i="0" smtClean="0">
                        <a:latin typeface="Cambria Math" panose="02040503050406030204" pitchFamily="18" charset="0"/>
                      </a:rPr>
                      <m:t>=</m:t>
                    </m:r>
                  </m:oMath>
                </a14:m>
                <a:r>
                  <a:rPr lang="en-US" sz="2400" dirty="0"/>
                  <a:t> </a:t>
                </a:r>
                <a:r>
                  <a:rPr lang="en-US" sz="2400" dirty="0" err="1"/>
                  <a:t>Verdinelli</a:t>
                </a:r>
                <a:r>
                  <a:rPr lang="en-US" sz="2400" dirty="0"/>
                  <a:t> and Wasserman (2023) </a:t>
                </a:r>
                <a14:m>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Ψ</m:t>
                        </m:r>
                      </m:e>
                      <m:sub>
                        <m:r>
                          <a:rPr lang="en-US" sz="2400" b="0" i="1" smtClean="0">
                            <a:latin typeface="Cambria Math" panose="02040503050406030204" pitchFamily="18" charset="0"/>
                          </a:rPr>
                          <m:t>𝐷𝐿𝑂𝐶𝑂</m:t>
                        </m:r>
                      </m:sub>
                    </m:sSub>
                  </m:oMath>
                </a14:m>
                <a:r>
                  <a:rPr lang="en-US" sz="2400" b="0" dirty="0"/>
                  <a:t> index</a:t>
                </a:r>
                <a:endParaRPr lang="en-US" dirty="0"/>
              </a:p>
            </p:txBody>
          </p:sp>
        </mc:Choice>
        <mc:Fallback xmlns="">
          <p:sp>
            <p:nvSpPr>
              <p:cNvPr id="3" name="Content Placeholder 2">
                <a:extLst>
                  <a:ext uri="{FF2B5EF4-FFF2-40B4-BE49-F238E27FC236}">
                    <a16:creationId xmlns:a16="http://schemas.microsoft.com/office/drawing/2014/main" id="{9D395348-4AC5-3F81-A3D7-F9EFA8DF5636}"/>
                  </a:ext>
                </a:extLst>
              </p:cNvPr>
              <p:cNvSpPr>
                <a:spLocks noGrp="1" noRot="1" noChangeAspect="1" noMove="1" noResize="1" noEditPoints="1" noAdjustHandles="1" noChangeArrowheads="1" noChangeShapeType="1" noTextEdit="1"/>
              </p:cNvSpPr>
              <p:nvPr>
                <p:ph idx="1"/>
              </p:nvPr>
            </p:nvSpPr>
            <p:spPr>
              <a:xfrm>
                <a:off x="142876" y="808523"/>
                <a:ext cx="11676947" cy="5534526"/>
              </a:xfrm>
              <a:blipFill>
                <a:blip r:embed="rId5"/>
                <a:stretch>
                  <a:fillRect l="-678" t="-1432" b="-1101"/>
                </a:stretch>
              </a:blipFill>
            </p:spPr>
            <p:txBody>
              <a:bodyPr/>
              <a:lstStyle/>
              <a:p>
                <a:r>
                  <a:rPr lang="en-US">
                    <a:noFill/>
                  </a:rPr>
                  <a:t> </a:t>
                </a:r>
              </a:p>
            </p:txBody>
          </p:sp>
        </mc:Fallback>
      </mc:AlternateContent>
      <p:pic>
        <p:nvPicPr>
          <p:cNvPr id="9" name="Picture 8" descr="\documentclass{article}&#10;\usepackage{amsmath}&#10;\usepackage{amssymb}&#10;\usepackage{amsfonts}&#10;&#10;\pagestyle{empty}&#10;\begin{document}&#10;\begin{equation*}&#10;\tau _{j}=\mathbb{V}_{-j}[\mathbb{E}_{j}[Y|\mathbf{X}_{-j}]]=\mathbb{V}[Y]-\mathbb{E}_{-j}[\mathbb{V%&#10;}_j[Y|\mathbf{X}_{-j}]]\text{,}  \label{eq:totalHart}&#10;\end{equation*}&#10;\end{document}" title="IguanaTex Picture Display">
            <a:extLst>
              <a:ext uri="{FF2B5EF4-FFF2-40B4-BE49-F238E27FC236}">
                <a16:creationId xmlns:a16="http://schemas.microsoft.com/office/drawing/2014/main" id="{BDC8DA9A-C641-4CD1-0D18-65ECCB235FEE}"/>
              </a:ext>
            </a:extLst>
          </p:cNvPr>
          <p:cNvPicPr>
            <a:picLocks noChangeAspect="1"/>
          </p:cNvPicPr>
          <p:nvPr>
            <p:custDataLst>
              <p:tags r:id="rId1"/>
            </p:custDataLst>
          </p:nvPr>
        </p:nvPicPr>
        <p:blipFill>
          <a:blip r:embed="rId6" cstate="hqprint">
            <a:extLst>
              <a:ext uri="{28A0092B-C50C-407E-A947-70E740481C1C}">
                <a14:useLocalDpi xmlns:a14="http://schemas.microsoft.com/office/drawing/2010/main" val="0"/>
              </a:ext>
            </a:extLst>
          </a:blip>
          <a:stretch>
            <a:fillRect/>
          </a:stretch>
        </p:blipFill>
        <p:spPr>
          <a:xfrm>
            <a:off x="2132757" y="1523289"/>
            <a:ext cx="8424909" cy="442965"/>
          </a:xfrm>
          <a:prstGeom prst="rect">
            <a:avLst/>
          </a:prstGeom>
        </p:spPr>
      </p:pic>
      <p:pic>
        <p:nvPicPr>
          <p:cNvPr id="11" name="Picture 10" descr="\documentclass{article}&#10;\usepackage{amsmath}&#10;\usepackage{amssymb}&#10;\usepackage{amsfonts}&#10;&#10;\pagestyle{empty}&#10;\begin{document}&#10;\begin{equation*}&#10;\tau _{j}=\frac{1}{2}\int_{\mathcal{X}}\int_{\mathcal{X}_{j}}\left( g\left(&#10;x_{j}^{\prime },\mathbf{x}_{-j}\right) -g\left( \mathbf{x}\right) \right)&#10;^{2}dF_{X_{j}|\mathbf{X}_{-j}}(x_{j}^{\prime }|\mathbf{x}_{-j})dF_{\mathbf{X}%&#10;}(\mathbf{x}).  \label{eq:tauicorr}&#10;\end{equation*}%&#10;\end{document}" title="IguanaTex Picture Display">
            <a:extLst>
              <a:ext uri="{FF2B5EF4-FFF2-40B4-BE49-F238E27FC236}">
                <a16:creationId xmlns:a16="http://schemas.microsoft.com/office/drawing/2014/main" id="{5464136B-7E61-2928-366E-93EDB1A9B5DB}"/>
              </a:ext>
            </a:extLst>
          </p:cNvPr>
          <p:cNvPicPr>
            <a:picLocks noChangeAspect="1"/>
          </p:cNvPicPr>
          <p:nvPr>
            <p:custDataLst>
              <p:tags r:id="rId2"/>
            </p:custDataLst>
          </p:nvPr>
        </p:nvPicPr>
        <p:blipFill>
          <a:blip r:embed="rId7" cstate="hqprint">
            <a:extLst>
              <a:ext uri="{28A0092B-C50C-407E-A947-70E740481C1C}">
                <a14:useLocalDpi xmlns:a14="http://schemas.microsoft.com/office/drawing/2010/main" val="0"/>
              </a:ext>
            </a:extLst>
          </a:blip>
          <a:stretch>
            <a:fillRect/>
          </a:stretch>
        </p:blipFill>
        <p:spPr>
          <a:xfrm>
            <a:off x="1734544" y="2998524"/>
            <a:ext cx="9105858" cy="876800"/>
          </a:xfrm>
          <a:prstGeom prst="rect">
            <a:avLst/>
          </a:prstGeom>
        </p:spPr>
      </p:pic>
      <p:pic>
        <p:nvPicPr>
          <p:cNvPr id="13" name="Picture 12" descr="\documentclass{article}&#10;\usepackage{amsmath}&#10;\usepackage{amssymb}&#10;\usepackage{amsfonts}&#10;&#10;\pagestyle{empty}&#10;\begin{document}&#10;&#10;\begin{equation*}&#10;\tau _{j}^{\prime }=\frac{1}{2}\int_{\mathcal{X}}\int_{\mathcal{X}%&#10;_{j}}\left( g\left( x_{j}^{\prime }, \mathbf{x}_{-j}\right) -g\left( \mathbf{x%&#10;}\right) \right) ^{2}dF_{X_{j}}(x_{j}^{\prime })dF_{\mathbf{X}}(\mathbf{x})%&#10;\text{.}  \label{eq:tauiprimeLoco}&#10;\end{equation*}\end{document}" title="IguanaTex Picture Display">
            <a:extLst>
              <a:ext uri="{FF2B5EF4-FFF2-40B4-BE49-F238E27FC236}">
                <a16:creationId xmlns:a16="http://schemas.microsoft.com/office/drawing/2014/main" id="{1EC4F6CC-A0CD-0820-87BB-AB3E51B2EEE3}"/>
              </a:ext>
            </a:extLst>
          </p:cNvPr>
          <p:cNvPicPr>
            <a:picLocks noChangeAspect="1"/>
          </p:cNvPicPr>
          <p:nvPr>
            <p:custDataLst>
              <p:tags r:id="rId3"/>
            </p:custDataLst>
          </p:nvPr>
        </p:nvPicPr>
        <p:blipFill>
          <a:blip r:embed="rId8" cstate="hqprint">
            <a:extLst>
              <a:ext uri="{28A0092B-C50C-407E-A947-70E740481C1C}">
                <a14:useLocalDpi xmlns:a14="http://schemas.microsoft.com/office/drawing/2010/main" val="0"/>
              </a:ext>
            </a:extLst>
          </a:blip>
          <a:stretch>
            <a:fillRect/>
          </a:stretch>
        </p:blipFill>
        <p:spPr>
          <a:xfrm>
            <a:off x="1848337" y="4804647"/>
            <a:ext cx="7836076" cy="876800"/>
          </a:xfrm>
          <a:prstGeom prst="rect">
            <a:avLst/>
          </a:prstGeom>
        </p:spPr>
      </p:pic>
      <p:grpSp>
        <p:nvGrpSpPr>
          <p:cNvPr id="12" name="Group 11">
            <a:extLst>
              <a:ext uri="{FF2B5EF4-FFF2-40B4-BE49-F238E27FC236}">
                <a16:creationId xmlns:a16="http://schemas.microsoft.com/office/drawing/2014/main" id="{A2A46FCC-1758-4D57-BD73-4142696EFCED}"/>
              </a:ext>
            </a:extLst>
          </p:cNvPr>
          <p:cNvGrpSpPr/>
          <p:nvPr/>
        </p:nvGrpSpPr>
        <p:grpSpPr>
          <a:xfrm>
            <a:off x="6953356" y="2603985"/>
            <a:ext cx="4480149" cy="1042888"/>
            <a:chOff x="6639084" y="4973519"/>
            <a:chExt cx="4704377" cy="1042888"/>
          </a:xfrm>
        </p:grpSpPr>
        <p:sp>
          <p:nvSpPr>
            <p:cNvPr id="14" name="Oval 13">
              <a:extLst>
                <a:ext uri="{FF2B5EF4-FFF2-40B4-BE49-F238E27FC236}">
                  <a16:creationId xmlns:a16="http://schemas.microsoft.com/office/drawing/2014/main" id="{41D84AD8-109E-4BEA-8E9B-A382EBF10150}"/>
                </a:ext>
              </a:extLst>
            </p:cNvPr>
            <p:cNvSpPr/>
            <p:nvPr/>
          </p:nvSpPr>
          <p:spPr>
            <a:xfrm rot="16200000">
              <a:off x="8754503" y="3427448"/>
              <a:ext cx="473540" cy="4704377"/>
            </a:xfrm>
            <a:prstGeom prst="ellipse">
              <a:avLst/>
            </a:prstGeom>
            <a:noFill/>
            <a:ln>
              <a:solidFill>
                <a:srgbClr val="0033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rgbClr val="0000CC"/>
                </a:solidFill>
              </a:endParaRPr>
            </a:p>
          </p:txBody>
        </p:sp>
        <p:sp>
          <p:nvSpPr>
            <p:cNvPr id="15" name="TextBox 14">
              <a:extLst>
                <a:ext uri="{FF2B5EF4-FFF2-40B4-BE49-F238E27FC236}">
                  <a16:creationId xmlns:a16="http://schemas.microsoft.com/office/drawing/2014/main" id="{5140FD35-FC27-4935-8EC4-7A056B043977}"/>
                </a:ext>
              </a:extLst>
            </p:cNvPr>
            <p:cNvSpPr txBox="1"/>
            <p:nvPr/>
          </p:nvSpPr>
          <p:spPr>
            <a:xfrm>
              <a:off x="6973588" y="4973519"/>
              <a:ext cx="3464603" cy="584775"/>
            </a:xfrm>
            <a:prstGeom prst="rect">
              <a:avLst/>
            </a:prstGeom>
            <a:noFill/>
            <a:ln>
              <a:noFill/>
            </a:ln>
          </p:spPr>
          <p:txBody>
            <a:bodyPr wrap="none" rtlCol="0">
              <a:spAutoFit/>
            </a:bodyPr>
            <a:lstStyle/>
            <a:p>
              <a:r>
                <a:rPr lang="en-US" sz="3200" b="1" dirty="0">
                  <a:solidFill>
                    <a:srgbClr val="0000CC"/>
                  </a:solidFill>
                </a:rPr>
                <a:t>Within Distribution</a:t>
              </a:r>
            </a:p>
          </p:txBody>
        </p:sp>
      </p:grpSp>
      <p:grpSp>
        <p:nvGrpSpPr>
          <p:cNvPr id="16" name="Group 15">
            <a:extLst>
              <a:ext uri="{FF2B5EF4-FFF2-40B4-BE49-F238E27FC236}">
                <a16:creationId xmlns:a16="http://schemas.microsoft.com/office/drawing/2014/main" id="{815FC47B-F104-455B-AC59-B0A8E2FFEB54}"/>
              </a:ext>
            </a:extLst>
          </p:cNvPr>
          <p:cNvGrpSpPr/>
          <p:nvPr/>
        </p:nvGrpSpPr>
        <p:grpSpPr>
          <a:xfrm>
            <a:off x="6958579" y="4386150"/>
            <a:ext cx="4480149" cy="1042888"/>
            <a:chOff x="6639084" y="4973519"/>
            <a:chExt cx="4704377" cy="1042888"/>
          </a:xfrm>
        </p:grpSpPr>
        <p:sp>
          <p:nvSpPr>
            <p:cNvPr id="17" name="Oval 16">
              <a:extLst>
                <a:ext uri="{FF2B5EF4-FFF2-40B4-BE49-F238E27FC236}">
                  <a16:creationId xmlns:a16="http://schemas.microsoft.com/office/drawing/2014/main" id="{3E5B68FB-7DEE-4F9D-AEE8-2A591E6B02D8}"/>
                </a:ext>
              </a:extLst>
            </p:cNvPr>
            <p:cNvSpPr/>
            <p:nvPr/>
          </p:nvSpPr>
          <p:spPr>
            <a:xfrm rot="16200000">
              <a:off x="8754503" y="3427448"/>
              <a:ext cx="473540" cy="4704377"/>
            </a:xfrm>
            <a:prstGeom prst="ellipse">
              <a:avLst/>
            </a:prstGeom>
            <a:noFill/>
            <a:ln>
              <a:solidFill>
                <a:srgbClr val="0033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rgbClr val="0000CC"/>
                </a:solidFill>
              </a:endParaRPr>
            </a:p>
          </p:txBody>
        </p:sp>
        <p:sp>
          <p:nvSpPr>
            <p:cNvPr id="18" name="TextBox 17">
              <a:extLst>
                <a:ext uri="{FF2B5EF4-FFF2-40B4-BE49-F238E27FC236}">
                  <a16:creationId xmlns:a16="http://schemas.microsoft.com/office/drawing/2014/main" id="{18BEEE1D-A227-410D-A7C4-E33E941CADD3}"/>
                </a:ext>
              </a:extLst>
            </p:cNvPr>
            <p:cNvSpPr txBox="1"/>
            <p:nvPr/>
          </p:nvSpPr>
          <p:spPr>
            <a:xfrm>
              <a:off x="6973588" y="4973519"/>
              <a:ext cx="3759171" cy="584775"/>
            </a:xfrm>
            <a:prstGeom prst="rect">
              <a:avLst/>
            </a:prstGeom>
            <a:noFill/>
            <a:ln>
              <a:noFill/>
            </a:ln>
          </p:spPr>
          <p:txBody>
            <a:bodyPr wrap="none" rtlCol="0">
              <a:spAutoFit/>
            </a:bodyPr>
            <a:lstStyle/>
            <a:p>
              <a:r>
                <a:rPr lang="en-US" sz="3200" b="1" dirty="0">
                  <a:solidFill>
                    <a:srgbClr val="0000CC"/>
                  </a:solidFill>
                </a:rPr>
                <a:t>Out of Distribution!</a:t>
              </a:r>
            </a:p>
          </p:txBody>
        </p:sp>
      </p:grpSp>
    </p:spTree>
    <p:extLst>
      <p:ext uri="{BB962C8B-B14F-4D97-AF65-F5344CB8AC3E}">
        <p14:creationId xmlns:p14="http://schemas.microsoft.com/office/powerpoint/2010/main" val="243489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EFEB1-6A55-458A-FA66-4DF626A11369}"/>
              </a:ext>
            </a:extLst>
          </p:cNvPr>
          <p:cNvSpPr>
            <a:spLocks noGrp="1"/>
          </p:cNvSpPr>
          <p:nvPr>
            <p:ph type="ctrTitle"/>
          </p:nvPr>
        </p:nvSpPr>
        <p:spPr/>
        <p:txBody>
          <a:bodyPr/>
          <a:lstStyle/>
          <a:p>
            <a:r>
              <a:rPr lang="en-US" dirty="0"/>
              <a:t>Boston Housing</a:t>
            </a:r>
          </a:p>
        </p:txBody>
      </p:sp>
      <p:sp>
        <p:nvSpPr>
          <p:cNvPr id="5" name="Subtitle 4">
            <a:extLst>
              <a:ext uri="{FF2B5EF4-FFF2-40B4-BE49-F238E27FC236}">
                <a16:creationId xmlns:a16="http://schemas.microsoft.com/office/drawing/2014/main" id="{B7AE2F08-10C6-9843-9B99-16BD8A87BD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4750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7577-55C2-7326-4695-B1C3A29D1F88}"/>
              </a:ext>
            </a:extLst>
          </p:cNvPr>
          <p:cNvSpPr>
            <a:spLocks noGrp="1"/>
          </p:cNvSpPr>
          <p:nvPr>
            <p:ph type="title"/>
          </p:nvPr>
        </p:nvSpPr>
        <p:spPr/>
        <p:txBody>
          <a:bodyPr/>
          <a:lstStyle/>
          <a:p>
            <a:r>
              <a:rPr lang="en-US" dirty="0"/>
              <a:t>Three Machine Learning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C43A9-56A2-2FF4-8E4B-DE3F0DA29998}"/>
                  </a:ext>
                </a:extLst>
              </p:cNvPr>
              <p:cNvSpPr>
                <a:spLocks noGrp="1"/>
              </p:cNvSpPr>
              <p:nvPr>
                <p:ph idx="1"/>
              </p:nvPr>
            </p:nvSpPr>
            <p:spPr/>
            <p:txBody>
              <a:bodyPr/>
              <a:lstStyle/>
              <a:p>
                <a:r>
                  <a:rPr lang="en-US" sz="3200" dirty="0"/>
                  <a:t>Artificial neural networks (ANN), feed-forward, 7 layers, 7 neurons per layer: </a:t>
                </a:r>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𝑅</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=0.91</m:t>
                    </m:r>
                  </m:oMath>
                </a14:m>
                <a:r>
                  <a:rPr lang="en-US" sz="3200" dirty="0"/>
                  <a:t>, RMSE=2.7k$</a:t>
                </a:r>
              </a:p>
              <a:p>
                <a:r>
                  <a:rPr lang="en-US" sz="3200" dirty="0"/>
                  <a:t>Linear Regression: </a:t>
                </a:r>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𝑅</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=0.86</m:t>
                    </m:r>
                  </m:oMath>
                </a14:m>
                <a:r>
                  <a:rPr lang="en-US" sz="3200" dirty="0"/>
                  <a:t>, RMSE= 3.5k$</a:t>
                </a:r>
              </a:p>
            </p:txBody>
          </p:sp>
        </mc:Choice>
        <mc:Fallback xmlns="">
          <p:sp>
            <p:nvSpPr>
              <p:cNvPr id="3" name="Content Placeholder 2">
                <a:extLst>
                  <a:ext uri="{FF2B5EF4-FFF2-40B4-BE49-F238E27FC236}">
                    <a16:creationId xmlns:a16="http://schemas.microsoft.com/office/drawing/2014/main" id="{ED1C43A9-56A2-2FF4-8E4B-DE3F0DA29998}"/>
                  </a:ext>
                </a:extLst>
              </p:cNvPr>
              <p:cNvSpPr>
                <a:spLocks noGrp="1" noRot="1" noChangeAspect="1" noMove="1" noResize="1" noEditPoints="1" noAdjustHandles="1" noChangeArrowheads="1" noChangeShapeType="1" noTextEdit="1"/>
              </p:cNvSpPr>
              <p:nvPr>
                <p:ph idx="1"/>
              </p:nvPr>
            </p:nvSpPr>
            <p:spPr>
              <a:blipFill>
                <a:blip r:embed="rId2"/>
                <a:stretch>
                  <a:fillRect l="-1333" t="-2661"/>
                </a:stretch>
              </a:blipFill>
            </p:spPr>
            <p:txBody>
              <a:bodyPr/>
              <a:lstStyle/>
              <a:p>
                <a:r>
                  <a:rPr lang="en-GB">
                    <a:noFill/>
                  </a:rPr>
                  <a:t> </a:t>
                </a:r>
              </a:p>
            </p:txBody>
          </p:sp>
        </mc:Fallback>
      </mc:AlternateContent>
    </p:spTree>
    <p:extLst>
      <p:ext uri="{BB962C8B-B14F-4D97-AF65-F5344CB8AC3E}">
        <p14:creationId xmlns:p14="http://schemas.microsoft.com/office/powerpoint/2010/main" val="436804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2A7A224-7ACD-14C2-58C3-2C3013F0327B}"/>
                  </a:ext>
                </a:extLst>
              </p:cNvPr>
              <p:cNvSpPr>
                <a:spLocks noGrp="1"/>
              </p:cNvSpPr>
              <p:nvPr>
                <p:ph type="title"/>
              </p:nvPr>
            </p:nvSpPr>
            <p:spPr>
              <a:xfrm>
                <a:off x="919598" y="419101"/>
                <a:ext cx="10515600" cy="723899"/>
              </a:xfrm>
            </p:spPr>
            <p:txBody>
              <a:bodyPr>
                <a:normAutofit fontScale="90000"/>
              </a:bodyPr>
              <a:lstStyle/>
              <a:p>
                <a:r>
                  <a:rPr lang="en-US" dirty="0"/>
                  <a:t>Linear Regression, </a:t>
                </a:r>
                <a14:m>
                  <m:oMath xmlns:m="http://schemas.openxmlformats.org/officeDocument/2006/math">
                    <m:r>
                      <a:rPr lang="en-US" i="1" dirty="0" smtClean="0">
                        <a:latin typeface="Cambria Math" panose="02040503050406030204" pitchFamily="18" charset="0"/>
                      </a:rPr>
                      <m:t>𝑉</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𝑗</m:t>
                        </m:r>
                      </m:sub>
                    </m:sSub>
                  </m:oMath>
                </a14:m>
                <a:r>
                  <a:rPr lang="en-US" dirty="0"/>
                  <a:t> , </a:t>
                </a:r>
                <a14:m>
                  <m:oMath xmlns:m="http://schemas.openxmlformats.org/officeDocument/2006/math">
                    <m:r>
                      <a:rPr lang="en-US" i="1" dirty="0" smtClean="0">
                        <a:latin typeface="Cambria Math" panose="02040503050406030204" pitchFamily="18" charset="0"/>
                      </a:rPr>
                      <m:t>𝑉</m:t>
                    </m:r>
                    <m:sSubSup>
                      <m:sSubSupPr>
                        <m:ctrlPr>
                          <a:rPr lang="en-US" i="1" dirty="0" err="1" smtClean="0">
                            <a:latin typeface="Cambria Math" panose="02040503050406030204" pitchFamily="18" charset="0"/>
                          </a:rPr>
                        </m:ctrlPr>
                      </m:sSubSupPr>
                      <m:e>
                        <m:r>
                          <a:rPr lang="en-US" i="1" dirty="0" smtClean="0">
                            <a:latin typeface="Cambria Math" panose="02040503050406030204" pitchFamily="18" charset="0"/>
                          </a:rPr>
                          <m:t>𝐼</m:t>
                        </m:r>
                      </m:e>
                      <m:sub>
                        <m:r>
                          <a:rPr lang="en-US" i="1" dirty="0" err="1" smtClean="0">
                            <a:latin typeface="Cambria Math" panose="02040503050406030204" pitchFamily="18" charset="0"/>
                          </a:rPr>
                          <m:t>𝑗</m:t>
                        </m:r>
                      </m:sub>
                      <m:sup>
                        <m:r>
                          <a:rPr lang="en-US" i="1" dirty="0" smtClean="0">
                            <a:latin typeface="Cambria Math" panose="02040503050406030204" pitchFamily="18" charset="0"/>
                          </a:rPr>
                          <m:t>𝐺𝐶𝑀𝑅</m:t>
                        </m:r>
                      </m:sup>
                    </m:sSubSup>
                  </m:oMath>
                </a14:m>
                <a:r>
                  <a:rPr lang="en-US" dirty="0"/>
                  <a:t> and </a:t>
                </a:r>
                <a14:m>
                  <m:oMath xmlns:m="http://schemas.openxmlformats.org/officeDocument/2006/math">
                    <m:r>
                      <a:rPr lang="en-US" i="1" dirty="0" smtClean="0">
                        <a:latin typeface="Cambria Math" panose="02040503050406030204" pitchFamily="18" charset="0"/>
                      </a:rPr>
                      <m:t>𝑉</m:t>
                    </m:r>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𝐼</m:t>
                        </m:r>
                      </m:e>
                      <m:sub>
                        <m:r>
                          <a:rPr lang="en-US" i="1" dirty="0" smtClean="0">
                            <a:latin typeface="Cambria Math" panose="02040503050406030204" pitchFamily="18" charset="0"/>
                          </a:rPr>
                          <m:t>𝑗</m:t>
                        </m:r>
                      </m:sub>
                      <m:sup>
                        <m:r>
                          <a:rPr lang="en-US" i="1" dirty="0" smtClean="0">
                            <a:latin typeface="Cambria Math" panose="02040503050406030204" pitchFamily="18" charset="0"/>
                          </a:rPr>
                          <m:t>𝐺𝐾𝑛𝑜𝑐𝑘</m:t>
                        </m:r>
                      </m:sup>
                    </m:sSubSup>
                  </m:oMath>
                </a14:m>
                <a:br>
                  <a:rPr lang="en-US" dirty="0"/>
                </a:br>
                <a:endParaRPr lang="en-US" dirty="0"/>
              </a:p>
            </p:txBody>
          </p:sp>
        </mc:Choice>
        <mc:Fallback xmlns="">
          <p:sp>
            <p:nvSpPr>
              <p:cNvPr id="2" name="Title 1">
                <a:extLst>
                  <a:ext uri="{FF2B5EF4-FFF2-40B4-BE49-F238E27FC236}">
                    <a16:creationId xmlns:a16="http://schemas.microsoft.com/office/drawing/2014/main" id="{92A7A224-7ACD-14C2-58C3-2C3013F0327B}"/>
                  </a:ext>
                </a:extLst>
              </p:cNvPr>
              <p:cNvSpPr>
                <a:spLocks noGrp="1" noRot="1" noChangeAspect="1" noMove="1" noResize="1" noEditPoints="1" noAdjustHandles="1" noChangeArrowheads="1" noChangeShapeType="1" noTextEdit="1"/>
              </p:cNvSpPr>
              <p:nvPr>
                <p:ph type="title"/>
              </p:nvPr>
            </p:nvSpPr>
            <p:spPr>
              <a:xfrm>
                <a:off x="919598" y="419101"/>
                <a:ext cx="10515600" cy="723899"/>
              </a:xfrm>
              <a:blipFill>
                <a:blip r:embed="rId2"/>
                <a:stretch>
                  <a:fillRect t="-53782"/>
                </a:stretch>
              </a:blipFill>
            </p:spPr>
            <p:txBody>
              <a:bodyPr/>
              <a:lstStyle/>
              <a:p>
                <a:r>
                  <a:rPr lang="en-US">
                    <a:noFill/>
                  </a:rPr>
                  <a:t> </a:t>
                </a:r>
              </a:p>
            </p:txBody>
          </p:sp>
        </mc:Fallback>
      </mc:AlternateContent>
      <p:pic>
        <p:nvPicPr>
          <p:cNvPr id="7" name="Content Placeholder 6" descr="A graph of different colored bars&#10;&#10;Description automatically generated">
            <a:extLst>
              <a:ext uri="{FF2B5EF4-FFF2-40B4-BE49-F238E27FC236}">
                <a16:creationId xmlns:a16="http://schemas.microsoft.com/office/drawing/2014/main" id="{B9E6AE33-C09B-D55B-E17C-FCA7D063D2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1446" y="882164"/>
            <a:ext cx="10771904" cy="5913326"/>
          </a:xfrm>
        </p:spPr>
      </p:pic>
    </p:spTree>
    <p:extLst>
      <p:ext uri="{BB962C8B-B14F-4D97-AF65-F5344CB8AC3E}">
        <p14:creationId xmlns:p14="http://schemas.microsoft.com/office/powerpoint/2010/main" val="3615526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E5465D-783D-B6BE-85C6-8C8C9B43C660}"/>
              </a:ext>
            </a:extLst>
          </p:cNvPr>
          <p:cNvPicPr>
            <a:picLocks noGrp="1" noChangeAspect="1"/>
          </p:cNvPicPr>
          <p:nvPr>
            <p:ph idx="1"/>
          </p:nvPr>
        </p:nvPicPr>
        <p:blipFill>
          <a:blip r:embed="rId2"/>
          <a:stretch>
            <a:fillRect/>
          </a:stretch>
        </p:blipFill>
        <p:spPr>
          <a:xfrm>
            <a:off x="681038" y="695326"/>
            <a:ext cx="11001374" cy="6036431"/>
          </a:xfrm>
          <a:prstGeom prst="rect">
            <a:avLst/>
          </a:prstGeom>
        </p:spPr>
      </p:pic>
      <p:sp>
        <p:nvSpPr>
          <p:cNvPr id="2" name="Title 1">
            <a:extLst>
              <a:ext uri="{FF2B5EF4-FFF2-40B4-BE49-F238E27FC236}">
                <a16:creationId xmlns:a16="http://schemas.microsoft.com/office/drawing/2014/main" id="{129356FA-4956-73EA-7C2F-1C09111219CA}"/>
              </a:ext>
            </a:extLst>
          </p:cNvPr>
          <p:cNvSpPr>
            <a:spLocks noGrp="1"/>
          </p:cNvSpPr>
          <p:nvPr>
            <p:ph type="title"/>
          </p:nvPr>
        </p:nvSpPr>
        <p:spPr>
          <a:xfrm>
            <a:off x="838200" y="155576"/>
            <a:ext cx="10515600" cy="539750"/>
          </a:xfrm>
        </p:spPr>
        <p:txBody>
          <a:bodyPr>
            <a:normAutofit fontScale="90000"/>
          </a:bodyPr>
          <a:lstStyle/>
          <a:p>
            <a:pPr algn="ctr"/>
            <a:r>
              <a:rPr lang="en-US" dirty="0"/>
              <a:t>Implied Model Predictions</a:t>
            </a:r>
          </a:p>
        </p:txBody>
      </p:sp>
      <p:sp>
        <p:nvSpPr>
          <p:cNvPr id="5" name="Oval 4">
            <a:extLst>
              <a:ext uri="{FF2B5EF4-FFF2-40B4-BE49-F238E27FC236}">
                <a16:creationId xmlns:a16="http://schemas.microsoft.com/office/drawing/2014/main" id="{D6B1EB1E-BC89-EE49-3C5F-6FB921F2AFC8}"/>
              </a:ext>
            </a:extLst>
          </p:cNvPr>
          <p:cNvSpPr/>
          <p:nvPr/>
        </p:nvSpPr>
        <p:spPr>
          <a:xfrm rot="16200000">
            <a:off x="3650480" y="4461007"/>
            <a:ext cx="950976" cy="3254265"/>
          </a:xfrm>
          <a:prstGeom prst="ellipse">
            <a:avLst/>
          </a:prstGeom>
          <a:noFill/>
          <a:ln w="38100">
            <a:solidFill>
              <a:srgbClr val="0000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5ECC91F-73EF-B981-DF91-4F222648C347}"/>
              </a:ext>
            </a:extLst>
          </p:cNvPr>
          <p:cNvSpPr txBox="1"/>
          <p:nvPr/>
        </p:nvSpPr>
        <p:spPr>
          <a:xfrm>
            <a:off x="2597369" y="2442552"/>
            <a:ext cx="4176549" cy="3170099"/>
          </a:xfrm>
          <a:prstGeom prst="rect">
            <a:avLst/>
          </a:prstGeom>
          <a:noFill/>
        </p:spPr>
        <p:txBody>
          <a:bodyPr wrap="square" rtlCol="0">
            <a:spAutoFit/>
          </a:bodyPr>
          <a:lstStyle/>
          <a:p>
            <a:r>
              <a:rPr lang="en-US" sz="4000" dirty="0">
                <a:solidFill>
                  <a:srgbClr val="0000CC"/>
                </a:solidFill>
              </a:rPr>
              <a:t>Long tail of unreliable predictions </a:t>
            </a:r>
          </a:p>
          <a:p>
            <a:r>
              <a:rPr lang="en-US" sz="4000" dirty="0">
                <a:solidFill>
                  <a:srgbClr val="0000CC"/>
                </a:solidFill>
              </a:rPr>
              <a:t>(strong extrapolation!)</a:t>
            </a:r>
          </a:p>
        </p:txBody>
      </p:sp>
      <p:sp>
        <p:nvSpPr>
          <p:cNvPr id="7" name="Oval 6">
            <a:extLst>
              <a:ext uri="{FF2B5EF4-FFF2-40B4-BE49-F238E27FC236}">
                <a16:creationId xmlns:a16="http://schemas.microsoft.com/office/drawing/2014/main" id="{9D481728-5DD8-DD4D-F9FA-1ACA4B9F5038}"/>
              </a:ext>
            </a:extLst>
          </p:cNvPr>
          <p:cNvSpPr/>
          <p:nvPr/>
        </p:nvSpPr>
        <p:spPr>
          <a:xfrm rot="16200000">
            <a:off x="8946381" y="4386906"/>
            <a:ext cx="950976" cy="3254265"/>
          </a:xfrm>
          <a:prstGeom prst="ellipse">
            <a:avLst/>
          </a:prstGeom>
          <a:noFill/>
          <a:ln w="38100">
            <a:solidFill>
              <a:srgbClr val="0000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25E8FC1-8EA1-3201-8CE4-28649529A49C}"/>
              </a:ext>
            </a:extLst>
          </p:cNvPr>
          <p:cNvSpPr txBox="1"/>
          <p:nvPr/>
        </p:nvSpPr>
        <p:spPr>
          <a:xfrm>
            <a:off x="9084552" y="3212604"/>
            <a:ext cx="3107448" cy="1938992"/>
          </a:xfrm>
          <a:prstGeom prst="rect">
            <a:avLst/>
          </a:prstGeom>
          <a:noFill/>
        </p:spPr>
        <p:txBody>
          <a:bodyPr wrap="square" rtlCol="0">
            <a:spAutoFit/>
          </a:bodyPr>
          <a:lstStyle/>
          <a:p>
            <a:r>
              <a:rPr lang="en-US" sz="4000" dirty="0">
                <a:solidFill>
                  <a:srgbClr val="0000CC"/>
                </a:solidFill>
              </a:rPr>
              <a:t>No more tail:</a:t>
            </a:r>
          </a:p>
          <a:p>
            <a:r>
              <a:rPr lang="en-US" sz="4000" dirty="0">
                <a:solidFill>
                  <a:srgbClr val="0000CC"/>
                </a:solidFill>
              </a:rPr>
              <a:t>Within distribution</a:t>
            </a:r>
          </a:p>
        </p:txBody>
      </p:sp>
    </p:spTree>
    <p:extLst>
      <p:ext uri="{BB962C8B-B14F-4D97-AF65-F5344CB8AC3E}">
        <p14:creationId xmlns:p14="http://schemas.microsoft.com/office/powerpoint/2010/main" val="77848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72B4394-7DD4-26F8-D266-A7620E9A154D}"/>
              </a:ext>
            </a:extLst>
          </p:cNvPr>
          <p:cNvPicPr>
            <a:picLocks noGrp="1" noChangeAspect="1"/>
          </p:cNvPicPr>
          <p:nvPr>
            <p:ph idx="1"/>
          </p:nvPr>
        </p:nvPicPr>
        <p:blipFill>
          <a:blip r:embed="rId2"/>
          <a:stretch>
            <a:fillRect/>
          </a:stretch>
        </p:blipFill>
        <p:spPr>
          <a:xfrm>
            <a:off x="1047750" y="996949"/>
            <a:ext cx="10096500" cy="5539929"/>
          </a:xfrm>
          <a:prstGeom prst="rect">
            <a:avLst/>
          </a:prstGeom>
        </p:spPr>
      </p:pic>
      <p:sp>
        <p:nvSpPr>
          <p:cNvPr id="6" name="Oval 5">
            <a:extLst>
              <a:ext uri="{FF2B5EF4-FFF2-40B4-BE49-F238E27FC236}">
                <a16:creationId xmlns:a16="http://schemas.microsoft.com/office/drawing/2014/main" id="{0D155565-1943-8F1A-A5A0-220069AA9E77}"/>
              </a:ext>
            </a:extLst>
          </p:cNvPr>
          <p:cNvSpPr/>
          <p:nvPr/>
        </p:nvSpPr>
        <p:spPr>
          <a:xfrm rot="16200000">
            <a:off x="3317104" y="395931"/>
            <a:ext cx="950976" cy="3254265"/>
          </a:xfrm>
          <a:prstGeom prst="ellipse">
            <a:avLst/>
          </a:prstGeom>
          <a:noFill/>
          <a:ln w="38100">
            <a:solidFill>
              <a:srgbClr val="0000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FFFF01-A792-35F1-8E67-1639B3528C41}"/>
              </a:ext>
            </a:extLst>
          </p:cNvPr>
          <p:cNvSpPr>
            <a:spLocks noGrp="1"/>
          </p:cNvSpPr>
          <p:nvPr>
            <p:ph type="title"/>
          </p:nvPr>
        </p:nvSpPr>
        <p:spPr>
          <a:xfrm>
            <a:off x="838200" y="165100"/>
            <a:ext cx="10515600" cy="625475"/>
          </a:xfrm>
        </p:spPr>
        <p:txBody>
          <a:bodyPr>
            <a:normAutofit fontScale="90000"/>
          </a:bodyPr>
          <a:lstStyle/>
          <a:p>
            <a:pPr algn="ctr"/>
            <a:r>
              <a:rPr lang="en-US" dirty="0"/>
              <a:t>The SHAPs</a:t>
            </a:r>
          </a:p>
        </p:txBody>
      </p:sp>
      <p:sp>
        <p:nvSpPr>
          <p:cNvPr id="5" name="Oval 4">
            <a:extLst>
              <a:ext uri="{FF2B5EF4-FFF2-40B4-BE49-F238E27FC236}">
                <a16:creationId xmlns:a16="http://schemas.microsoft.com/office/drawing/2014/main" id="{4ED0491B-3332-C274-F99C-AF1BE3BC79B2}"/>
              </a:ext>
            </a:extLst>
          </p:cNvPr>
          <p:cNvSpPr/>
          <p:nvPr/>
        </p:nvSpPr>
        <p:spPr>
          <a:xfrm rot="16200000">
            <a:off x="7689082" y="129231"/>
            <a:ext cx="950976" cy="3254265"/>
          </a:xfrm>
          <a:prstGeom prst="ellipse">
            <a:avLst/>
          </a:prstGeom>
          <a:noFill/>
          <a:ln w="38100">
            <a:solidFill>
              <a:srgbClr val="0000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6CB3B0D-8981-F402-7D7E-39B5B01016D3}"/>
              </a:ext>
            </a:extLst>
          </p:cNvPr>
          <p:cNvSpPr txBox="1"/>
          <p:nvPr/>
        </p:nvSpPr>
        <p:spPr>
          <a:xfrm>
            <a:off x="6119814" y="3095698"/>
            <a:ext cx="4089512" cy="1754326"/>
          </a:xfrm>
          <a:prstGeom prst="rect">
            <a:avLst/>
          </a:prstGeom>
          <a:noFill/>
        </p:spPr>
        <p:txBody>
          <a:bodyPr wrap="square" rtlCol="0">
            <a:spAutoFit/>
          </a:bodyPr>
          <a:lstStyle/>
          <a:p>
            <a:r>
              <a:rPr lang="en-US" sz="3600" b="1" dirty="0">
                <a:solidFill>
                  <a:srgbClr val="FF0000"/>
                </a:solidFill>
              </a:rPr>
              <a:t>Wrong importance attribution due to extrapolation</a:t>
            </a:r>
          </a:p>
        </p:txBody>
      </p:sp>
    </p:spTree>
    <p:extLst>
      <p:ext uri="{BB962C8B-B14F-4D97-AF65-F5344CB8AC3E}">
        <p14:creationId xmlns:p14="http://schemas.microsoft.com/office/powerpoint/2010/main" val="350206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7223B4-1CFC-ED7C-A42B-B9CF1EBA4262}"/>
              </a:ext>
            </a:extLst>
          </p:cNvPr>
          <p:cNvSpPr txBox="1">
            <a:spLocks/>
          </p:cNvSpPr>
          <p:nvPr/>
        </p:nvSpPr>
        <p:spPr>
          <a:xfrm>
            <a:off x="838200" y="2006600"/>
            <a:ext cx="10515600" cy="723899"/>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400" kern="1200">
                <a:solidFill>
                  <a:srgbClr val="000066"/>
                </a:solidFill>
                <a:latin typeface="+mj-lt"/>
                <a:ea typeface="+mj-ea"/>
                <a:cs typeface="+mj-cs"/>
              </a:defRPr>
            </a:lvl1pPr>
          </a:lstStyle>
          <a:p>
            <a:endParaRPr lang="en-US" dirty="0"/>
          </a:p>
        </p:txBody>
      </p:sp>
      <p:sp>
        <p:nvSpPr>
          <p:cNvPr id="6" name="Rectangle 5">
            <a:extLst>
              <a:ext uri="{FF2B5EF4-FFF2-40B4-BE49-F238E27FC236}">
                <a16:creationId xmlns:a16="http://schemas.microsoft.com/office/drawing/2014/main" id="{2ECA0008-7B6A-B474-363E-49B36C24E7B0}"/>
              </a:ext>
            </a:extLst>
          </p:cNvPr>
          <p:cNvSpPr/>
          <p:nvPr/>
        </p:nvSpPr>
        <p:spPr>
          <a:xfrm>
            <a:off x="3868484" y="726677"/>
            <a:ext cx="4361115" cy="4279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mc:AlternateContent xmlns:mc="http://schemas.openxmlformats.org/markup-compatibility/2006" xmlns:a14="http://schemas.microsoft.com/office/drawing/2010/main">
        <mc:Choice Requires="a14">
          <p:sp>
            <p:nvSpPr>
              <p:cNvPr id="9" name="Title 8">
                <a:extLst>
                  <a:ext uri="{FF2B5EF4-FFF2-40B4-BE49-F238E27FC236}">
                    <a16:creationId xmlns:a16="http://schemas.microsoft.com/office/drawing/2014/main" id="{0693E2F5-0106-F354-7B63-B777AB76029F}"/>
                  </a:ext>
                </a:extLst>
              </p:cNvPr>
              <p:cNvSpPr>
                <a:spLocks noGrp="1"/>
              </p:cNvSpPr>
              <p:nvPr>
                <p:ph type="title"/>
              </p:nvPr>
            </p:nvSpPr>
            <p:spPr>
              <a:xfrm>
                <a:off x="791241" y="187126"/>
                <a:ext cx="10515600" cy="427934"/>
              </a:xfrm>
            </p:spPr>
            <p:txBody>
              <a:bodyPr>
                <a:normAutofit fontScale="90000"/>
              </a:bodyPr>
              <a:lstStyle/>
              <a:p>
                <a:r>
                  <a:rPr lang="en-US" dirty="0"/>
                  <a:t>Neural Network, </a:t>
                </a:r>
                <a14:m>
                  <m:oMath xmlns:m="http://schemas.openxmlformats.org/officeDocument/2006/math">
                    <m:r>
                      <a:rPr lang="en-US" i="1" dirty="0" smtClean="0">
                        <a:latin typeface="Cambria Math" panose="02040503050406030204" pitchFamily="18" charset="0"/>
                      </a:rPr>
                      <m:t>𝑉</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𝑗</m:t>
                        </m:r>
                      </m:sub>
                    </m:sSub>
                  </m:oMath>
                </a14:m>
                <a:r>
                  <a:rPr lang="en-US" dirty="0"/>
                  <a:t> , </a:t>
                </a:r>
                <a14:m>
                  <m:oMath xmlns:m="http://schemas.openxmlformats.org/officeDocument/2006/math">
                    <m:r>
                      <a:rPr lang="en-US" i="1" dirty="0" smtClean="0">
                        <a:latin typeface="Cambria Math" panose="02040503050406030204" pitchFamily="18" charset="0"/>
                      </a:rPr>
                      <m:t>𝑉</m:t>
                    </m:r>
                    <m:sSubSup>
                      <m:sSubSupPr>
                        <m:ctrlPr>
                          <a:rPr lang="en-US" i="1" dirty="0" err="1" smtClean="0">
                            <a:latin typeface="Cambria Math" panose="02040503050406030204" pitchFamily="18" charset="0"/>
                          </a:rPr>
                        </m:ctrlPr>
                      </m:sSubSupPr>
                      <m:e>
                        <m:r>
                          <a:rPr lang="en-US" i="1" dirty="0" smtClean="0">
                            <a:latin typeface="Cambria Math" panose="02040503050406030204" pitchFamily="18" charset="0"/>
                          </a:rPr>
                          <m:t>𝐼</m:t>
                        </m:r>
                      </m:e>
                      <m:sub>
                        <m:r>
                          <a:rPr lang="en-US" i="1" dirty="0" err="1" smtClean="0">
                            <a:latin typeface="Cambria Math" panose="02040503050406030204" pitchFamily="18" charset="0"/>
                          </a:rPr>
                          <m:t>𝑗</m:t>
                        </m:r>
                      </m:sub>
                      <m:sup>
                        <m:r>
                          <a:rPr lang="en-US" i="1" dirty="0" smtClean="0">
                            <a:latin typeface="Cambria Math" panose="02040503050406030204" pitchFamily="18" charset="0"/>
                          </a:rPr>
                          <m:t>𝐺𝐶𝑀𝑅</m:t>
                        </m:r>
                      </m:sup>
                    </m:sSubSup>
                  </m:oMath>
                </a14:m>
                <a:r>
                  <a:rPr lang="en-US" dirty="0"/>
                  <a:t> and </a:t>
                </a:r>
                <a14:m>
                  <m:oMath xmlns:m="http://schemas.openxmlformats.org/officeDocument/2006/math">
                    <m:r>
                      <a:rPr lang="en-US" i="1" dirty="0" smtClean="0">
                        <a:latin typeface="Cambria Math" panose="02040503050406030204" pitchFamily="18" charset="0"/>
                      </a:rPr>
                      <m:t>𝑉</m:t>
                    </m:r>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𝐼</m:t>
                        </m:r>
                      </m:e>
                      <m:sub>
                        <m:r>
                          <a:rPr lang="en-US" i="1" dirty="0" smtClean="0">
                            <a:latin typeface="Cambria Math" panose="02040503050406030204" pitchFamily="18" charset="0"/>
                          </a:rPr>
                          <m:t>𝑗</m:t>
                        </m:r>
                      </m:sub>
                      <m:sup>
                        <m:r>
                          <a:rPr lang="en-US" i="1" dirty="0" smtClean="0">
                            <a:latin typeface="Cambria Math" panose="02040503050406030204" pitchFamily="18" charset="0"/>
                          </a:rPr>
                          <m:t>𝐺𝐾𝑛𝑜𝑐𝑘</m:t>
                        </m:r>
                      </m:sup>
                    </m:sSubSup>
                  </m:oMath>
                </a14:m>
                <a:endParaRPr lang="en-US" dirty="0"/>
              </a:p>
            </p:txBody>
          </p:sp>
        </mc:Choice>
        <mc:Fallback xmlns="">
          <p:sp>
            <p:nvSpPr>
              <p:cNvPr id="9" name="Title 8">
                <a:extLst>
                  <a:ext uri="{FF2B5EF4-FFF2-40B4-BE49-F238E27FC236}">
                    <a16:creationId xmlns:a16="http://schemas.microsoft.com/office/drawing/2014/main" id="{0693E2F5-0106-F354-7B63-B777AB76029F}"/>
                  </a:ext>
                </a:extLst>
              </p:cNvPr>
              <p:cNvSpPr>
                <a:spLocks noGrp="1" noRot="1" noChangeAspect="1" noMove="1" noResize="1" noEditPoints="1" noAdjustHandles="1" noChangeArrowheads="1" noChangeShapeType="1" noTextEdit="1"/>
              </p:cNvSpPr>
              <p:nvPr>
                <p:ph type="title"/>
              </p:nvPr>
            </p:nvSpPr>
            <p:spPr>
              <a:xfrm>
                <a:off x="791241" y="187126"/>
                <a:ext cx="10515600" cy="427934"/>
              </a:xfrm>
              <a:blipFill>
                <a:blip r:embed="rId2"/>
                <a:stretch>
                  <a:fillRect t="-64286" b="-8714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DDE90843-13D3-527E-41BB-812D004ED798}"/>
              </a:ext>
            </a:extLst>
          </p:cNvPr>
          <p:cNvPicPr>
            <a:picLocks noGrp="1" noChangeAspect="1"/>
          </p:cNvPicPr>
          <p:nvPr>
            <p:ph idx="1"/>
          </p:nvPr>
        </p:nvPicPr>
        <p:blipFill>
          <a:blip r:embed="rId3"/>
          <a:stretch>
            <a:fillRect/>
          </a:stretch>
        </p:blipFill>
        <p:spPr>
          <a:xfrm>
            <a:off x="332496" y="483577"/>
            <a:ext cx="11433089" cy="6273312"/>
          </a:xfrm>
          <a:prstGeom prst="rect">
            <a:avLst/>
          </a:prstGeom>
        </p:spPr>
      </p:pic>
    </p:spTree>
    <p:extLst>
      <p:ext uri="{BB962C8B-B14F-4D97-AF65-F5344CB8AC3E}">
        <p14:creationId xmlns:p14="http://schemas.microsoft.com/office/powerpoint/2010/main" val="285687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9019-37FA-E4F1-7A4B-1AB7B23030B8}"/>
              </a:ext>
            </a:extLst>
          </p:cNvPr>
          <p:cNvSpPr>
            <a:spLocks noGrp="1"/>
          </p:cNvSpPr>
          <p:nvPr>
            <p:ph type="title"/>
          </p:nvPr>
        </p:nvSpPr>
        <p:spPr>
          <a:xfrm>
            <a:off x="762000" y="106334"/>
            <a:ext cx="10515600" cy="618286"/>
          </a:xfrm>
        </p:spPr>
        <p:txBody>
          <a:bodyPr>
            <a:normAutofit fontScale="90000"/>
          </a:bodyPr>
          <a:lstStyle/>
          <a:p>
            <a:pPr algn="ctr"/>
            <a:r>
              <a:rPr lang="en-US" dirty="0"/>
              <a:t>Name </a:t>
            </a:r>
            <a:r>
              <a:rPr lang="en-US" dirty="0" err="1"/>
              <a:t>Ethinicity</a:t>
            </a:r>
            <a:endParaRPr lang="en-US" dirty="0"/>
          </a:p>
        </p:txBody>
      </p:sp>
      <p:sp>
        <p:nvSpPr>
          <p:cNvPr id="3" name="Content Placeholder 2">
            <a:extLst>
              <a:ext uri="{FF2B5EF4-FFF2-40B4-BE49-F238E27FC236}">
                <a16:creationId xmlns:a16="http://schemas.microsoft.com/office/drawing/2014/main" id="{1C6C184D-844C-0C49-E280-945F79D4A210}"/>
              </a:ext>
            </a:extLst>
          </p:cNvPr>
          <p:cNvSpPr>
            <a:spLocks noGrp="1"/>
          </p:cNvSpPr>
          <p:nvPr>
            <p:ph idx="1"/>
          </p:nvPr>
        </p:nvSpPr>
        <p:spPr>
          <a:xfrm>
            <a:off x="494581" y="998746"/>
            <a:ext cx="10515600" cy="6031781"/>
          </a:xfrm>
        </p:spPr>
        <p:txBody>
          <a:bodyPr>
            <a:normAutofit/>
          </a:bodyPr>
          <a:lstStyle/>
          <a:p>
            <a:r>
              <a:rPr lang="en-US" dirty="0"/>
              <a:t>The Dataset:</a:t>
            </a:r>
          </a:p>
          <a:p>
            <a:pPr lvl="1"/>
            <a:r>
              <a:rPr lang="en-US" dirty="0"/>
              <a:t>Primary dataset for name-based ethnicity classification, very much used in works on fairness</a:t>
            </a:r>
          </a:p>
          <a:p>
            <a:pPr lvl="1"/>
            <a:r>
              <a:rPr lang="en-US" dirty="0"/>
              <a:t>13 Million entries, 4 ethnicities: Asian 1.9%, Black 14.2%, Hispanic 16.7%, and White 67.1%.</a:t>
            </a:r>
          </a:p>
          <a:p>
            <a:pPr lvl="1"/>
            <a:r>
              <a:rPr lang="en-US" dirty="0"/>
              <a:t>Jain et al (2022) extract 30 meaningful features on the dataset and use Multinomial Logistic Regression for prediction.</a:t>
            </a:r>
          </a:p>
          <a:p>
            <a:r>
              <a:rPr lang="it-IT" dirty="0"/>
              <a:t>ML Model in this work: Neural Network </a:t>
            </a:r>
          </a:p>
          <a:p>
            <a:r>
              <a:rPr lang="it-IT" dirty="0"/>
              <a:t>Variable importance</a:t>
            </a:r>
          </a:p>
          <a:p>
            <a:pPr lvl="1"/>
            <a:r>
              <a:rPr lang="it-IT" dirty="0"/>
              <a:t>SHAPs not computationally feasible</a:t>
            </a:r>
          </a:p>
          <a:p>
            <a:pPr lvl="1"/>
            <a:r>
              <a:rPr lang="it-IT" dirty="0"/>
              <a:t>Permutation-based importance measures require just a few minutes</a:t>
            </a:r>
          </a:p>
          <a:p>
            <a:endParaRPr lang="en-US" dirty="0"/>
          </a:p>
        </p:txBody>
      </p:sp>
    </p:spTree>
    <p:extLst>
      <p:ext uri="{BB962C8B-B14F-4D97-AF65-F5344CB8AC3E}">
        <p14:creationId xmlns:p14="http://schemas.microsoft.com/office/powerpoint/2010/main" val="89325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3648119-6DCB-4805-840D-F5A12618B60B}"/>
                  </a:ext>
                </a:extLst>
              </p:cNvPr>
              <p:cNvSpPr>
                <a:spLocks noGrp="1"/>
              </p:cNvSpPr>
              <p:nvPr>
                <p:ph type="title"/>
              </p:nvPr>
            </p:nvSpPr>
            <p:spPr>
              <a:xfrm>
                <a:off x="838200" y="89823"/>
                <a:ext cx="10515600" cy="481677"/>
              </a:xfrm>
            </p:spPr>
            <p:txBody>
              <a:bodyPr>
                <a:normAutofit fontScale="9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𝑉𝐼</m:t>
                        </m:r>
                      </m:e>
                      <m:sub>
                        <m:r>
                          <a:rPr lang="en-US" b="0" i="1" smtClean="0">
                            <a:latin typeface="Cambria Math" panose="02040503050406030204" pitchFamily="18" charset="0"/>
                          </a:rPr>
                          <m:t>𝑗</m:t>
                        </m:r>
                      </m:sub>
                    </m:sSub>
                  </m:oMath>
                </a14:m>
                <a:r>
                  <a:rPr lang="en-GB" dirty="0"/>
                  <a:t> unrestricted: results</a:t>
                </a:r>
              </a:p>
            </p:txBody>
          </p:sp>
        </mc:Choice>
        <mc:Fallback xmlns="">
          <p:sp>
            <p:nvSpPr>
              <p:cNvPr id="2" name="Title 1">
                <a:extLst>
                  <a:ext uri="{FF2B5EF4-FFF2-40B4-BE49-F238E27FC236}">
                    <a16:creationId xmlns:a16="http://schemas.microsoft.com/office/drawing/2014/main" id="{63648119-6DCB-4805-840D-F5A12618B60B}"/>
                  </a:ext>
                </a:extLst>
              </p:cNvPr>
              <p:cNvSpPr>
                <a:spLocks noGrp="1" noRot="1" noChangeAspect="1" noMove="1" noResize="1" noEditPoints="1" noAdjustHandles="1" noChangeArrowheads="1" noChangeShapeType="1" noTextEdit="1"/>
              </p:cNvSpPr>
              <p:nvPr>
                <p:ph type="title"/>
              </p:nvPr>
            </p:nvSpPr>
            <p:spPr>
              <a:xfrm>
                <a:off x="838200" y="89823"/>
                <a:ext cx="10515600" cy="481677"/>
              </a:xfrm>
              <a:blipFill>
                <a:blip r:embed="rId2"/>
                <a:stretch>
                  <a:fillRect t="-53165" b="-69620"/>
                </a:stretch>
              </a:blipFill>
            </p:spPr>
            <p:txBody>
              <a:bodyPr/>
              <a:lstStyle/>
              <a:p>
                <a:r>
                  <a:rPr lang="en-US">
                    <a:noFill/>
                  </a:rPr>
                  <a:t> </a:t>
                </a:r>
              </a:p>
            </p:txBody>
          </p:sp>
        </mc:Fallback>
      </mc:AlternateContent>
      <p:pic>
        <p:nvPicPr>
          <p:cNvPr id="9" name="Content Placeholder 8">
            <a:extLst>
              <a:ext uri="{FF2B5EF4-FFF2-40B4-BE49-F238E27FC236}">
                <a16:creationId xmlns:a16="http://schemas.microsoft.com/office/drawing/2014/main" id="{84041D9D-0FF7-CD8D-2FE8-98FB22C95D92}"/>
              </a:ext>
            </a:extLst>
          </p:cNvPr>
          <p:cNvPicPr>
            <a:picLocks noGrp="1" noChangeAspect="1"/>
          </p:cNvPicPr>
          <p:nvPr>
            <p:ph idx="1"/>
          </p:nvPr>
        </p:nvPicPr>
        <p:blipFill>
          <a:blip r:embed="rId3"/>
          <a:stretch>
            <a:fillRect/>
          </a:stretch>
        </p:blipFill>
        <p:spPr>
          <a:xfrm>
            <a:off x="240071" y="551136"/>
            <a:ext cx="11494237" cy="6306864"/>
          </a:xfrm>
          <a:prstGeom prst="rect">
            <a:avLst/>
          </a:prstGeom>
        </p:spPr>
      </p:pic>
    </p:spTree>
    <p:extLst>
      <p:ext uri="{BB962C8B-B14F-4D97-AF65-F5344CB8AC3E}">
        <p14:creationId xmlns:p14="http://schemas.microsoft.com/office/powerpoint/2010/main" val="770910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677773-A54F-E20C-4435-9FD61247C3D8}"/>
              </a:ext>
            </a:extLst>
          </p:cNvPr>
          <p:cNvPicPr>
            <a:picLocks noChangeAspect="1"/>
          </p:cNvPicPr>
          <p:nvPr/>
        </p:nvPicPr>
        <p:blipFill>
          <a:blip r:embed="rId2"/>
          <a:stretch>
            <a:fillRect/>
          </a:stretch>
        </p:blipFill>
        <p:spPr>
          <a:xfrm>
            <a:off x="229396" y="479182"/>
            <a:ext cx="11635824" cy="638455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2FB1CF-93C4-4C3E-BECC-D5CD638BCB95}"/>
                  </a:ext>
                </a:extLst>
              </p:cNvPr>
              <p:cNvSpPr>
                <a:spLocks noGrp="1"/>
              </p:cNvSpPr>
              <p:nvPr>
                <p:ph type="title"/>
              </p:nvPr>
            </p:nvSpPr>
            <p:spPr>
              <a:xfrm>
                <a:off x="742950" y="176021"/>
                <a:ext cx="10461380" cy="303161"/>
              </a:xfrm>
            </p:spPr>
            <p:txBody>
              <a:bodyPr>
                <a:normAutofit fontScale="90000"/>
              </a:bodyPr>
              <a:lstStyle/>
              <a:p>
                <a14:m>
                  <m:oMath xmlns:m="http://schemas.openxmlformats.org/officeDocument/2006/math">
                    <m:sSubSup>
                      <m:sSubSupPr>
                        <m:ctrlPr>
                          <a:rPr lang="it-IT" b="0" i="1" smtClean="0">
                            <a:latin typeface="Cambria Math" panose="02040503050406030204" pitchFamily="18" charset="0"/>
                          </a:rPr>
                        </m:ctrlPr>
                      </m:sSubSupPr>
                      <m:e>
                        <m:r>
                          <m:rPr>
                            <m:sty m:val="p"/>
                          </m:rPr>
                          <a:rPr lang="en-US" b="0" i="0" smtClean="0">
                            <a:latin typeface="Cambria Math" panose="02040503050406030204" pitchFamily="18" charset="0"/>
                          </a:rPr>
                          <m:t>VI</m:t>
                        </m:r>
                      </m:e>
                      <m:sub>
                        <m:r>
                          <m:rPr>
                            <m:sty m:val="p"/>
                          </m:rPr>
                          <a:rPr lang="it-IT" b="0" i="0" smtClean="0">
                            <a:latin typeface="Cambria Math" panose="02040503050406030204" pitchFamily="18" charset="0"/>
                          </a:rPr>
                          <m:t>j</m:t>
                        </m:r>
                      </m:sub>
                      <m:sup>
                        <m:r>
                          <m:rPr>
                            <m:sty m:val="p"/>
                          </m:rPr>
                          <a:rPr lang="it-IT" b="0" i="0" smtClean="0">
                            <a:latin typeface="Cambria Math" panose="02040503050406030204" pitchFamily="18" charset="0"/>
                          </a:rPr>
                          <m:t>GCMR</m:t>
                        </m:r>
                      </m:sup>
                    </m:sSubSup>
                  </m:oMath>
                </a14:m>
                <a:r>
                  <a:rPr lang="it-IT" dirty="0"/>
                  <a:t>: Ranking for the ANN</a:t>
                </a:r>
                <a:endParaRPr lang="en-GB" dirty="0"/>
              </a:p>
            </p:txBody>
          </p:sp>
        </mc:Choice>
        <mc:Fallback xmlns="">
          <p:sp>
            <p:nvSpPr>
              <p:cNvPr id="2" name="Title 1">
                <a:extLst>
                  <a:ext uri="{FF2B5EF4-FFF2-40B4-BE49-F238E27FC236}">
                    <a16:creationId xmlns:a16="http://schemas.microsoft.com/office/drawing/2014/main" id="{9D2FB1CF-93C4-4C3E-BECC-D5CD638BCB95}"/>
                  </a:ext>
                </a:extLst>
              </p:cNvPr>
              <p:cNvSpPr>
                <a:spLocks noGrp="1" noRot="1" noChangeAspect="1" noMove="1" noResize="1" noEditPoints="1" noAdjustHandles="1" noChangeArrowheads="1" noChangeShapeType="1" noTextEdit="1"/>
              </p:cNvSpPr>
              <p:nvPr>
                <p:ph type="title"/>
              </p:nvPr>
            </p:nvSpPr>
            <p:spPr>
              <a:xfrm>
                <a:off x="742950" y="176021"/>
                <a:ext cx="10461380" cy="303161"/>
              </a:xfrm>
              <a:blipFill>
                <a:blip r:embed="rId3"/>
                <a:stretch>
                  <a:fillRect t="-112000" b="-140000"/>
                </a:stretch>
              </a:blipFill>
            </p:spPr>
            <p:txBody>
              <a:bodyPr/>
              <a:lstStyle/>
              <a:p>
                <a:r>
                  <a:rPr lang="en-US">
                    <a:noFill/>
                  </a:rPr>
                  <a:t> </a:t>
                </a:r>
              </a:p>
            </p:txBody>
          </p:sp>
        </mc:Fallback>
      </mc:AlternateContent>
    </p:spTree>
    <p:extLst>
      <p:ext uri="{BB962C8B-B14F-4D97-AF65-F5344CB8AC3E}">
        <p14:creationId xmlns:p14="http://schemas.microsoft.com/office/powerpoint/2010/main" val="167455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821" y="373093"/>
            <a:ext cx="11539674" cy="3055907"/>
          </a:xfrm>
        </p:spPr>
        <p:txBody>
          <a:bodyPr>
            <a:noAutofit/>
          </a:bodyPr>
          <a:lstStyle/>
          <a:p>
            <a:r>
              <a:rPr lang="en-US" sz="3200" dirty="0"/>
              <a:t>What features are </a:t>
            </a:r>
            <a:r>
              <a:rPr lang="en-US" sz="3200" dirty="0">
                <a:solidFill>
                  <a:srgbClr val="C00000"/>
                </a:solidFill>
              </a:rPr>
              <a:t>important</a:t>
            </a:r>
            <a:r>
              <a:rPr lang="en-US" sz="3200" dirty="0"/>
              <a:t> to the model? (Model explanation)</a:t>
            </a:r>
          </a:p>
          <a:p>
            <a:r>
              <a:rPr lang="en-US" sz="3200" dirty="0"/>
              <a:t>Does the model rely on “</a:t>
            </a:r>
            <a:r>
              <a:rPr lang="en-US" sz="3200" dirty="0">
                <a:solidFill>
                  <a:srgbClr val="C00000"/>
                </a:solidFill>
              </a:rPr>
              <a:t>unfair</a:t>
            </a:r>
            <a:r>
              <a:rPr lang="en-US" sz="3200" dirty="0"/>
              <a:t>” features? </a:t>
            </a:r>
          </a:p>
          <a:p>
            <a:r>
              <a:rPr lang="en-US" sz="3200" dirty="0"/>
              <a:t>Can we </a:t>
            </a:r>
            <a:r>
              <a:rPr lang="en-US" sz="3200" dirty="0">
                <a:solidFill>
                  <a:srgbClr val="C00000"/>
                </a:solidFill>
              </a:rPr>
              <a:t>trust</a:t>
            </a:r>
            <a:r>
              <a:rPr lang="en-US" sz="3200" dirty="0"/>
              <a:t> the model?</a:t>
            </a:r>
          </a:p>
          <a:p>
            <a:r>
              <a:rPr lang="en-US" sz="3200" dirty="0"/>
              <a:t>Do </a:t>
            </a:r>
            <a:r>
              <a:rPr lang="en-US" sz="3200" dirty="0">
                <a:solidFill>
                  <a:srgbClr val="C00000"/>
                </a:solidFill>
              </a:rPr>
              <a:t>all good</a:t>
            </a:r>
            <a:r>
              <a:rPr lang="en-US" sz="3200" dirty="0"/>
              <a:t> models rely on the </a:t>
            </a:r>
            <a:r>
              <a:rPr lang="en-US" sz="3200" dirty="0">
                <a:solidFill>
                  <a:srgbClr val="C00000"/>
                </a:solidFill>
              </a:rPr>
              <a:t>same </a:t>
            </a:r>
            <a:r>
              <a:rPr lang="en-US" sz="3200" dirty="0"/>
              <a:t>feature? (Rashomon Set)</a:t>
            </a:r>
          </a:p>
          <a:p>
            <a:r>
              <a:rPr lang="en-US" sz="3200" dirty="0"/>
              <a:t>On what variables should we focus </a:t>
            </a:r>
            <a:r>
              <a:rPr lang="en-US" sz="3200" dirty="0">
                <a:solidFill>
                  <a:srgbClr val="C00000"/>
                </a:solidFill>
              </a:rPr>
              <a:t>managerial attention</a:t>
            </a:r>
            <a:r>
              <a:rPr lang="en-US" sz="3200" dirty="0"/>
              <a:t>?</a:t>
            </a:r>
            <a:endParaRPr lang="en-GB" sz="3200" dirty="0"/>
          </a:p>
        </p:txBody>
      </p:sp>
      <p:sp>
        <p:nvSpPr>
          <p:cNvPr id="4" name="Down Arrow 3"/>
          <p:cNvSpPr/>
          <p:nvPr/>
        </p:nvSpPr>
        <p:spPr>
          <a:xfrm>
            <a:off x="5370730" y="3305754"/>
            <a:ext cx="1016977" cy="1449877"/>
          </a:xfrm>
          <a:prstGeom prst="downArrow">
            <a:avLst/>
          </a:prstGeom>
          <a:noFill/>
          <a:ln w="63500"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1098861" y="4971019"/>
            <a:ext cx="9105843" cy="769441"/>
          </a:xfrm>
          <a:prstGeom prst="rect">
            <a:avLst/>
          </a:prstGeom>
        </p:spPr>
        <p:txBody>
          <a:bodyPr wrap="square">
            <a:spAutoFit/>
          </a:bodyPr>
          <a:lstStyle/>
          <a:p>
            <a:pPr algn="ctr"/>
            <a:r>
              <a:rPr lang="en-US" sz="4400" dirty="0">
                <a:solidFill>
                  <a:srgbClr val="A200B1"/>
                </a:solidFill>
              </a:rPr>
              <a:t>We need trustworthy VI indicators!</a:t>
            </a:r>
          </a:p>
        </p:txBody>
      </p:sp>
      <p:sp>
        <p:nvSpPr>
          <p:cNvPr id="6" name="Rectangle 5">
            <a:extLst>
              <a:ext uri="{FF2B5EF4-FFF2-40B4-BE49-F238E27FC236}">
                <a16:creationId xmlns:a16="http://schemas.microsoft.com/office/drawing/2014/main" id="{08063119-9D23-E907-3FAE-C053D62340F2}"/>
              </a:ext>
            </a:extLst>
          </p:cNvPr>
          <p:cNvSpPr/>
          <p:nvPr/>
        </p:nvSpPr>
        <p:spPr>
          <a:xfrm>
            <a:off x="1098860" y="5818363"/>
            <a:ext cx="9105843" cy="769441"/>
          </a:xfrm>
          <a:prstGeom prst="rect">
            <a:avLst/>
          </a:prstGeom>
        </p:spPr>
        <p:txBody>
          <a:bodyPr wrap="square">
            <a:spAutoFit/>
          </a:bodyPr>
          <a:lstStyle/>
          <a:p>
            <a:pPr algn="ctr"/>
            <a:r>
              <a:rPr lang="en-US" sz="4400" dirty="0">
                <a:solidFill>
                  <a:srgbClr val="A200B1"/>
                </a:solidFill>
              </a:rPr>
              <a:t>Do we have them? ….</a:t>
            </a:r>
          </a:p>
        </p:txBody>
      </p:sp>
    </p:spTree>
    <p:extLst>
      <p:ext uri="{BB962C8B-B14F-4D97-AF65-F5344CB8AC3E}">
        <p14:creationId xmlns:p14="http://schemas.microsoft.com/office/powerpoint/2010/main" val="179378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A group of colorful bars&#10;&#10;Description automatically generated with medium confidence">
            <a:extLst>
              <a:ext uri="{FF2B5EF4-FFF2-40B4-BE49-F238E27FC236}">
                <a16:creationId xmlns:a16="http://schemas.microsoft.com/office/drawing/2014/main" id="{85E27F13-CB19-61C0-7D07-8C0904C2B6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187" y="814175"/>
            <a:ext cx="11009624" cy="6043825"/>
          </a:xfrm>
        </p:spPr>
      </p:pic>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0D7E82A4-26DE-180F-8BF3-301BAFAC84FA}"/>
                  </a:ext>
                </a:extLst>
              </p:cNvPr>
              <p:cNvSpPr>
                <a:spLocks noGrp="1"/>
              </p:cNvSpPr>
              <p:nvPr>
                <p:ph type="title"/>
              </p:nvPr>
            </p:nvSpPr>
            <p:spPr>
              <a:xfrm>
                <a:off x="838200" y="116427"/>
                <a:ext cx="10515600" cy="531346"/>
              </a:xfrm>
            </p:spPr>
            <p:txBody>
              <a:bodyPr>
                <a:normAutofit fontScale="90000"/>
              </a:bodyPr>
              <a:lstStyle/>
              <a:p>
                <a14:m>
                  <m:oMath xmlns:m="http://schemas.openxmlformats.org/officeDocument/2006/math">
                    <m:sSubSup>
                      <m:sSubSupPr>
                        <m:ctrlPr>
                          <a:rPr lang="it-IT" b="0" i="1" smtClean="0">
                            <a:latin typeface="Cambria Math" panose="02040503050406030204" pitchFamily="18" charset="0"/>
                          </a:rPr>
                        </m:ctrlPr>
                      </m:sSubSupPr>
                      <m:e>
                        <m:r>
                          <m:rPr>
                            <m:sty m:val="p"/>
                          </m:rPr>
                          <a:rPr lang="en-US" b="0" i="0" smtClean="0">
                            <a:latin typeface="Cambria Math" panose="02040503050406030204" pitchFamily="18" charset="0"/>
                          </a:rPr>
                          <m:t>VI</m:t>
                        </m:r>
                      </m:e>
                      <m:sub>
                        <m:r>
                          <m:rPr>
                            <m:sty m:val="p"/>
                          </m:rPr>
                          <a:rPr lang="it-IT" b="0" i="0" smtClean="0">
                            <a:latin typeface="Cambria Math" panose="02040503050406030204" pitchFamily="18" charset="0"/>
                          </a:rPr>
                          <m:t>j</m:t>
                        </m:r>
                      </m:sub>
                      <m:sup>
                        <m:r>
                          <m:rPr>
                            <m:sty m:val="p"/>
                          </m:rPr>
                          <a:rPr lang="it-IT" b="0" i="0" smtClean="0">
                            <a:latin typeface="Cambria Math" panose="02040503050406030204" pitchFamily="18" charset="0"/>
                          </a:rPr>
                          <m:t>G</m:t>
                        </m:r>
                        <m:r>
                          <m:rPr>
                            <m:sty m:val="p"/>
                          </m:rPr>
                          <a:rPr lang="en-US" b="0" i="0" smtClean="0">
                            <a:latin typeface="Cambria Math" panose="02040503050406030204" pitchFamily="18" charset="0"/>
                          </a:rPr>
                          <m:t>Knock</m:t>
                        </m:r>
                      </m:sup>
                    </m:sSubSup>
                  </m:oMath>
                </a14:m>
                <a:r>
                  <a:rPr lang="it-IT" dirty="0"/>
                  <a:t>: Ranking for the ANN</a:t>
                </a:r>
                <a:endParaRPr lang="en-GB" dirty="0"/>
              </a:p>
            </p:txBody>
          </p:sp>
        </mc:Choice>
        <mc:Fallback xmlns="">
          <p:sp>
            <p:nvSpPr>
              <p:cNvPr id="6" name="Title 1">
                <a:extLst>
                  <a:ext uri="{FF2B5EF4-FFF2-40B4-BE49-F238E27FC236}">
                    <a16:creationId xmlns:a16="http://schemas.microsoft.com/office/drawing/2014/main" id="{0D7E82A4-26DE-180F-8BF3-301BAFAC84FA}"/>
                  </a:ext>
                </a:extLst>
              </p:cNvPr>
              <p:cNvSpPr>
                <a:spLocks noGrp="1" noRot="1" noChangeAspect="1" noMove="1" noResize="1" noEditPoints="1" noAdjustHandles="1" noChangeArrowheads="1" noChangeShapeType="1" noTextEdit="1"/>
              </p:cNvSpPr>
              <p:nvPr>
                <p:ph type="title"/>
              </p:nvPr>
            </p:nvSpPr>
            <p:spPr>
              <a:xfrm>
                <a:off x="838200" y="116427"/>
                <a:ext cx="10515600" cy="531346"/>
              </a:xfrm>
              <a:blipFill>
                <a:blip r:embed="rId3"/>
                <a:stretch>
                  <a:fillRect t="-41379" b="-60920"/>
                </a:stretch>
              </a:blipFill>
            </p:spPr>
            <p:txBody>
              <a:bodyPr/>
              <a:lstStyle/>
              <a:p>
                <a:r>
                  <a:rPr lang="en-US">
                    <a:noFill/>
                  </a:rPr>
                  <a:t> </a:t>
                </a:r>
              </a:p>
            </p:txBody>
          </p:sp>
        </mc:Fallback>
      </mc:AlternateContent>
    </p:spTree>
    <p:extLst>
      <p:ext uri="{BB962C8B-B14F-4D97-AF65-F5344CB8AC3E}">
        <p14:creationId xmlns:p14="http://schemas.microsoft.com/office/powerpoint/2010/main" val="266298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6556-3D7D-4F4E-A3C6-0A20EE966C9D}"/>
              </a:ext>
            </a:extLst>
          </p:cNvPr>
          <p:cNvSpPr>
            <a:spLocks noGrp="1"/>
          </p:cNvSpPr>
          <p:nvPr>
            <p:ph type="title"/>
          </p:nvPr>
        </p:nvSpPr>
        <p:spPr>
          <a:xfrm>
            <a:off x="543099" y="548006"/>
            <a:ext cx="10515600" cy="632402"/>
          </a:xfrm>
        </p:spPr>
        <p:txBody>
          <a:bodyPr>
            <a:normAutofit fontScale="90000"/>
          </a:bodyPr>
          <a:lstStyle/>
          <a:p>
            <a:r>
              <a:rPr lang="it-IT" dirty="0"/>
              <a:t>Summary for Ethnicity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3EE76D-0C45-461C-B795-BB2D9A3B2BAA}"/>
                  </a:ext>
                </a:extLst>
              </p:cNvPr>
              <p:cNvSpPr>
                <a:spLocks noGrp="1"/>
              </p:cNvSpPr>
              <p:nvPr>
                <p:ph idx="1"/>
              </p:nvPr>
            </p:nvSpPr>
            <p:spPr>
              <a:xfrm>
                <a:off x="985684" y="1481496"/>
                <a:ext cx="10515600" cy="4351338"/>
              </a:xfrm>
            </p:spPr>
            <p:txBody>
              <a:bodyPr>
                <a:normAutofit/>
              </a:bodyPr>
              <a:lstStyle/>
              <a:p>
                <a:r>
                  <a:rPr lang="it-IT" dirty="0"/>
                  <a:t>Unrestricted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𝑉𝐼</m:t>
                        </m:r>
                      </m:e>
                      <m:sub>
                        <m:r>
                          <a:rPr lang="en-US" b="0" i="1" smtClean="0">
                            <a:latin typeface="Cambria Math" panose="02040503050406030204" pitchFamily="18" charset="0"/>
                          </a:rPr>
                          <m:t>𝑗</m:t>
                        </m:r>
                      </m:sub>
                    </m:sSub>
                  </m:oMath>
                </a14:m>
                <a:r>
                  <a:rPr lang="it-IT" dirty="0"/>
                  <a:t> yields a non-negligible negative value for «best evidence black», avoided using restricted permutations</a:t>
                </a:r>
                <a:endParaRPr lang="en-US" b="0" i="1" dirty="0">
                  <a:latin typeface="Cambria Math" panose="02040503050406030204" pitchFamily="18" charset="0"/>
                </a:endParaRPr>
              </a:p>
              <a:p>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VI</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GCMR</m:t>
                        </m:r>
                      </m:sup>
                    </m:sSubSup>
                  </m:oMath>
                </a14:m>
                <a:r>
                  <a:rPr lang="it-IT" dirty="0"/>
                  <a:t> and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VI</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GKnock</m:t>
                        </m:r>
                      </m:sup>
                    </m:sSubSup>
                  </m:oMath>
                </a14:m>
                <a:r>
                  <a:rPr lang="it-IT" dirty="0"/>
                  <a:t> agree in their indications</a:t>
                </a:r>
              </a:p>
              <a:p>
                <a:r>
                  <a:rPr lang="it-IT" dirty="0"/>
                  <a:t>ANN relies more on «within the ethnicity features».</a:t>
                </a:r>
              </a:p>
              <a:p>
                <a:r>
                  <a:rPr lang="it-IT" dirty="0"/>
                  <a:t>MLR relies on «outside the category» and «within the category features».</a:t>
                </a:r>
              </a:p>
              <a:p>
                <a:r>
                  <a:rPr lang="it-IT" dirty="0"/>
                  <a:t>The fact that alternative models rely on alternative features is well-documented in the literature</a:t>
                </a:r>
                <a:endParaRPr lang="en-GB" dirty="0"/>
              </a:p>
            </p:txBody>
          </p:sp>
        </mc:Choice>
        <mc:Fallback xmlns="">
          <p:sp>
            <p:nvSpPr>
              <p:cNvPr id="3" name="Content Placeholder 2">
                <a:extLst>
                  <a:ext uri="{FF2B5EF4-FFF2-40B4-BE49-F238E27FC236}">
                    <a16:creationId xmlns:a16="http://schemas.microsoft.com/office/drawing/2014/main" id="{923EE76D-0C45-461C-B795-BB2D9A3B2BAA}"/>
                  </a:ext>
                </a:extLst>
              </p:cNvPr>
              <p:cNvSpPr>
                <a:spLocks noGrp="1" noRot="1" noChangeAspect="1" noMove="1" noResize="1" noEditPoints="1" noAdjustHandles="1" noChangeArrowheads="1" noChangeShapeType="1" noTextEdit="1"/>
              </p:cNvSpPr>
              <p:nvPr>
                <p:ph idx="1"/>
              </p:nvPr>
            </p:nvSpPr>
            <p:spPr>
              <a:xfrm>
                <a:off x="985684" y="1481496"/>
                <a:ext cx="10515600" cy="4351338"/>
              </a:xfrm>
              <a:blipFill>
                <a:blip r:embed="rId2"/>
                <a:stretch>
                  <a:fillRect l="-928" t="-2241" b="-280"/>
                </a:stretch>
              </a:blipFill>
            </p:spPr>
            <p:txBody>
              <a:bodyPr/>
              <a:lstStyle/>
              <a:p>
                <a:r>
                  <a:rPr lang="en-GB">
                    <a:noFill/>
                  </a:rPr>
                  <a:t> </a:t>
                </a:r>
              </a:p>
            </p:txBody>
          </p:sp>
        </mc:Fallback>
      </mc:AlternateContent>
    </p:spTree>
    <p:extLst>
      <p:ext uri="{BB962C8B-B14F-4D97-AF65-F5344CB8AC3E}">
        <p14:creationId xmlns:p14="http://schemas.microsoft.com/office/powerpoint/2010/main" val="1779388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7B4B6-0CED-1224-4484-D746BAF4E997}"/>
              </a:ext>
            </a:extLst>
          </p:cNvPr>
          <p:cNvSpPr>
            <a:spLocks noGrp="1"/>
          </p:cNvSpPr>
          <p:nvPr>
            <p:ph type="title"/>
          </p:nvPr>
        </p:nvSpPr>
        <p:spPr>
          <a:xfrm>
            <a:off x="674370" y="314301"/>
            <a:ext cx="10515600" cy="524337"/>
          </a:xfrm>
        </p:spPr>
        <p:txBody>
          <a:bodyPr>
            <a:normAutofit fontScale="90000"/>
          </a:bodyPr>
          <a:lstStyle/>
          <a:p>
            <a:r>
              <a:rPr lang="en-US" dirty="0"/>
              <a:t>Final Remarks</a:t>
            </a:r>
          </a:p>
        </p:txBody>
      </p:sp>
      <p:sp>
        <p:nvSpPr>
          <p:cNvPr id="3" name="Content Placeholder 2">
            <a:extLst>
              <a:ext uri="{FF2B5EF4-FFF2-40B4-BE49-F238E27FC236}">
                <a16:creationId xmlns:a16="http://schemas.microsoft.com/office/drawing/2014/main" id="{6C839137-658B-9C65-8426-40D1F13A2049}"/>
              </a:ext>
            </a:extLst>
          </p:cNvPr>
          <p:cNvSpPr>
            <a:spLocks noGrp="1"/>
          </p:cNvSpPr>
          <p:nvPr>
            <p:ph idx="1"/>
          </p:nvPr>
        </p:nvSpPr>
        <p:spPr>
          <a:xfrm>
            <a:off x="771525" y="1097679"/>
            <a:ext cx="10515600" cy="4955251"/>
          </a:xfrm>
        </p:spPr>
        <p:txBody>
          <a:bodyPr>
            <a:normAutofit lnSpcReduction="10000"/>
          </a:bodyPr>
          <a:lstStyle/>
          <a:p>
            <a:r>
              <a:rPr lang="en-US" dirty="0"/>
              <a:t>Variable importance is key for explainability</a:t>
            </a:r>
          </a:p>
          <a:p>
            <a:r>
              <a:rPr lang="en-US" dirty="0"/>
              <a:t>Three new strategies (presented 2) for reducing extrapolation</a:t>
            </a:r>
          </a:p>
          <a:p>
            <a:r>
              <a:rPr lang="en-US" dirty="0"/>
              <a:t>Theoretical guarantees</a:t>
            </a:r>
          </a:p>
          <a:p>
            <a:r>
              <a:rPr lang="en-US" dirty="0"/>
              <a:t>The resulting VI measures have a direct interpretation in terms of Total Indices</a:t>
            </a:r>
          </a:p>
          <a:p>
            <a:r>
              <a:rPr lang="en-US" dirty="0"/>
              <a:t>Easy to implement</a:t>
            </a:r>
          </a:p>
          <a:p>
            <a:r>
              <a:rPr lang="en-US" dirty="0"/>
              <a:t>Computationally convenient (avoid retraining)</a:t>
            </a:r>
          </a:p>
          <a:p>
            <a:r>
              <a:rPr lang="en-US" dirty="0"/>
              <a:t>Computational Experiments:</a:t>
            </a:r>
          </a:p>
          <a:p>
            <a:pPr lvl="1"/>
            <a:r>
              <a:rPr lang="en-US" dirty="0"/>
              <a:t>Effective in eliminating long tails</a:t>
            </a:r>
          </a:p>
          <a:p>
            <a:pPr lvl="1"/>
            <a:r>
              <a:rPr lang="en-US" dirty="0"/>
              <a:t>Stable: Yield similar indicators (important when there is no ground truth available)</a:t>
            </a:r>
          </a:p>
          <a:p>
            <a:pPr lvl="1"/>
            <a:r>
              <a:rPr lang="en-US" dirty="0"/>
              <a:t>Tractable: run on large datasets</a:t>
            </a:r>
          </a:p>
          <a:p>
            <a:endParaRPr lang="en-US" dirty="0"/>
          </a:p>
        </p:txBody>
      </p:sp>
    </p:spTree>
    <p:extLst>
      <p:ext uri="{BB962C8B-B14F-4D97-AF65-F5344CB8AC3E}">
        <p14:creationId xmlns:p14="http://schemas.microsoft.com/office/powerpoint/2010/main" val="237218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29A860-16C4-1422-487B-77D06FE6216E}"/>
              </a:ext>
            </a:extLst>
          </p:cNvPr>
          <p:cNvSpPr>
            <a:spLocks noGrp="1"/>
          </p:cNvSpPr>
          <p:nvPr>
            <p:ph type="ctrTitle"/>
          </p:nvPr>
        </p:nvSpPr>
        <p:spPr>
          <a:xfrm>
            <a:off x="1424382" y="262091"/>
            <a:ext cx="9144000" cy="720970"/>
          </a:xfrm>
        </p:spPr>
        <p:txBody>
          <a:bodyPr>
            <a:normAutofit fontScale="90000"/>
          </a:bodyPr>
          <a:lstStyle/>
          <a:p>
            <a:r>
              <a:rPr lang="en-US" dirty="0"/>
              <a:t>Thank you!</a:t>
            </a:r>
          </a:p>
        </p:txBody>
      </p:sp>
      <p:sp>
        <p:nvSpPr>
          <p:cNvPr id="5" name="Subtitle 4">
            <a:extLst>
              <a:ext uri="{FF2B5EF4-FFF2-40B4-BE49-F238E27FC236}">
                <a16:creationId xmlns:a16="http://schemas.microsoft.com/office/drawing/2014/main" id="{6EA8AA71-6373-41AB-786C-E5749810E5A8}"/>
              </a:ext>
            </a:extLst>
          </p:cNvPr>
          <p:cNvSpPr>
            <a:spLocks noGrp="1"/>
          </p:cNvSpPr>
          <p:nvPr>
            <p:ph type="subTitle" idx="1"/>
          </p:nvPr>
        </p:nvSpPr>
        <p:spPr>
          <a:xfrm>
            <a:off x="1641258" y="6112391"/>
            <a:ext cx="9144000" cy="365394"/>
          </a:xfrm>
        </p:spPr>
        <p:txBody>
          <a:bodyPr>
            <a:normAutofit fontScale="70000" lnSpcReduction="20000"/>
          </a:bodyPr>
          <a:lstStyle/>
          <a:p>
            <a:pPr algn="l"/>
            <a:r>
              <a:rPr lang="en-US" dirty="0"/>
              <a:t>Available at: https://github.com/emanueleborgonovo/TrustworthyFeatureImportanceMeasures</a:t>
            </a:r>
          </a:p>
        </p:txBody>
      </p:sp>
      <p:pic>
        <p:nvPicPr>
          <p:cNvPr id="7" name="Picture 6">
            <a:extLst>
              <a:ext uri="{FF2B5EF4-FFF2-40B4-BE49-F238E27FC236}">
                <a16:creationId xmlns:a16="http://schemas.microsoft.com/office/drawing/2014/main" id="{918E3F62-B259-0953-40AC-9B202FECB8E7}"/>
              </a:ext>
            </a:extLst>
          </p:cNvPr>
          <p:cNvPicPr>
            <a:picLocks noChangeAspect="1"/>
          </p:cNvPicPr>
          <p:nvPr/>
        </p:nvPicPr>
        <p:blipFill>
          <a:blip r:embed="rId2"/>
          <a:stretch>
            <a:fillRect/>
          </a:stretch>
        </p:blipFill>
        <p:spPr>
          <a:xfrm>
            <a:off x="2186015" y="1283677"/>
            <a:ext cx="7725881" cy="4167613"/>
          </a:xfrm>
          <a:prstGeom prst="rect">
            <a:avLst/>
          </a:prstGeom>
        </p:spPr>
      </p:pic>
    </p:spTree>
    <p:extLst>
      <p:ext uri="{BB962C8B-B14F-4D97-AF65-F5344CB8AC3E}">
        <p14:creationId xmlns:p14="http://schemas.microsoft.com/office/powerpoint/2010/main" val="2279727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858" y="60625"/>
            <a:ext cx="10515600" cy="453892"/>
          </a:xfrm>
        </p:spPr>
        <p:txBody>
          <a:bodyPr>
            <a:normAutofit fontScale="90000"/>
          </a:bodyPr>
          <a:lstStyle/>
          <a:p>
            <a:r>
              <a:rPr lang="en-US" dirty="0"/>
              <a:t>Boston Housing </a:t>
            </a:r>
            <a:endParaRPr lang="en-GB" dirty="0"/>
          </a:p>
        </p:txBody>
      </p:sp>
      <p:pic>
        <p:nvPicPr>
          <p:cNvPr id="5" name="Picture 4">
            <a:extLst>
              <a:ext uri="{FF2B5EF4-FFF2-40B4-BE49-F238E27FC236}">
                <a16:creationId xmlns:a16="http://schemas.microsoft.com/office/drawing/2014/main" id="{87424C49-4FDB-E0FC-9241-02BE7A6A6B66}"/>
              </a:ext>
            </a:extLst>
          </p:cNvPr>
          <p:cNvPicPr>
            <a:picLocks noChangeAspect="1"/>
          </p:cNvPicPr>
          <p:nvPr/>
        </p:nvPicPr>
        <p:blipFill>
          <a:blip r:embed="rId2"/>
          <a:stretch>
            <a:fillRect/>
          </a:stretch>
        </p:blipFill>
        <p:spPr>
          <a:xfrm>
            <a:off x="1600199" y="544842"/>
            <a:ext cx="9992916" cy="5483092"/>
          </a:xfrm>
          <a:prstGeom prst="rect">
            <a:avLst/>
          </a:prstGeom>
        </p:spPr>
      </p:pic>
      <p:sp>
        <p:nvSpPr>
          <p:cNvPr id="7" name="TextBox 6">
            <a:extLst>
              <a:ext uri="{FF2B5EF4-FFF2-40B4-BE49-F238E27FC236}">
                <a16:creationId xmlns:a16="http://schemas.microsoft.com/office/drawing/2014/main" id="{38A8C8A2-4300-D0EE-95E4-6F716493C63D}"/>
              </a:ext>
            </a:extLst>
          </p:cNvPr>
          <p:cNvSpPr txBox="1"/>
          <p:nvPr/>
        </p:nvSpPr>
        <p:spPr>
          <a:xfrm>
            <a:off x="2440709" y="6027934"/>
            <a:ext cx="9152406" cy="769441"/>
          </a:xfrm>
          <a:prstGeom prst="rect">
            <a:avLst/>
          </a:prstGeom>
          <a:noFill/>
        </p:spPr>
        <p:txBody>
          <a:bodyPr wrap="square">
            <a:spAutoFit/>
          </a:bodyPr>
          <a:lstStyle/>
          <a:p>
            <a:r>
              <a:rPr lang="en-GB" sz="4400" dirty="0">
                <a:solidFill>
                  <a:srgbClr val="0000CC"/>
                </a:solidFill>
              </a:rPr>
              <a:t>What is the most important feature?</a:t>
            </a:r>
          </a:p>
        </p:txBody>
      </p:sp>
      <p:sp>
        <p:nvSpPr>
          <p:cNvPr id="8" name="TextBox 7">
            <a:extLst>
              <a:ext uri="{FF2B5EF4-FFF2-40B4-BE49-F238E27FC236}">
                <a16:creationId xmlns:a16="http://schemas.microsoft.com/office/drawing/2014/main" id="{0EAB97BF-3122-B2AE-9714-4D506DB57CD0}"/>
              </a:ext>
            </a:extLst>
          </p:cNvPr>
          <p:cNvSpPr txBox="1"/>
          <p:nvPr/>
        </p:nvSpPr>
        <p:spPr>
          <a:xfrm>
            <a:off x="124023" y="968409"/>
            <a:ext cx="2552302" cy="1754326"/>
          </a:xfrm>
          <a:prstGeom prst="rect">
            <a:avLst/>
          </a:prstGeom>
          <a:noFill/>
        </p:spPr>
        <p:txBody>
          <a:bodyPr wrap="none" rtlCol="0">
            <a:spAutoFit/>
          </a:bodyPr>
          <a:lstStyle/>
          <a:p>
            <a:r>
              <a:rPr lang="en-US" sz="3600" dirty="0">
                <a:solidFill>
                  <a:srgbClr val="0000CC"/>
                </a:solidFill>
              </a:rPr>
              <a:t>506 Houses</a:t>
            </a:r>
          </a:p>
          <a:p>
            <a:r>
              <a:rPr lang="en-US" sz="3600" dirty="0">
                <a:solidFill>
                  <a:srgbClr val="0000CC"/>
                </a:solidFill>
              </a:rPr>
              <a:t>13 Features</a:t>
            </a:r>
          </a:p>
          <a:p>
            <a:endParaRPr lang="en-US" sz="3600" dirty="0">
              <a:solidFill>
                <a:srgbClr val="0000CC"/>
              </a:solidFill>
            </a:endParaRPr>
          </a:p>
        </p:txBody>
      </p:sp>
    </p:spTree>
    <p:extLst>
      <p:ext uri="{BB962C8B-B14F-4D97-AF65-F5344CB8AC3E}">
        <p14:creationId xmlns:p14="http://schemas.microsoft.com/office/powerpoint/2010/main" val="44818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101447-22D5-2CFA-5216-B4299AB91D2C}"/>
              </a:ext>
            </a:extLst>
          </p:cNvPr>
          <p:cNvPicPr>
            <a:picLocks noChangeAspect="1"/>
          </p:cNvPicPr>
          <p:nvPr/>
        </p:nvPicPr>
        <p:blipFill>
          <a:blip r:embed="rId2"/>
          <a:stretch>
            <a:fillRect/>
          </a:stretch>
        </p:blipFill>
        <p:spPr>
          <a:xfrm>
            <a:off x="0" y="722971"/>
            <a:ext cx="12006140" cy="6021830"/>
          </a:xfrm>
          <a:prstGeom prst="rect">
            <a:avLst/>
          </a:prstGeom>
        </p:spPr>
      </p:pic>
      <p:sp>
        <p:nvSpPr>
          <p:cNvPr id="2" name="Title 1">
            <a:extLst>
              <a:ext uri="{FF2B5EF4-FFF2-40B4-BE49-F238E27FC236}">
                <a16:creationId xmlns:a16="http://schemas.microsoft.com/office/drawing/2014/main" id="{492AE365-32AD-4AC9-EBB5-8FBB21DDB657}"/>
              </a:ext>
            </a:extLst>
          </p:cNvPr>
          <p:cNvSpPr>
            <a:spLocks noGrp="1"/>
          </p:cNvSpPr>
          <p:nvPr>
            <p:ph type="title"/>
          </p:nvPr>
        </p:nvSpPr>
        <p:spPr>
          <a:xfrm>
            <a:off x="-138023" y="113199"/>
            <a:ext cx="12034553" cy="683791"/>
          </a:xfrm>
        </p:spPr>
        <p:txBody>
          <a:bodyPr>
            <a:normAutofit fontScale="90000"/>
          </a:bodyPr>
          <a:lstStyle/>
          <a:p>
            <a:pPr algn="ctr"/>
            <a:r>
              <a:rPr lang="en-US" dirty="0"/>
              <a:t>Predictions within SHAPs calculations</a:t>
            </a:r>
          </a:p>
        </p:txBody>
      </p:sp>
      <p:grpSp>
        <p:nvGrpSpPr>
          <p:cNvPr id="11" name="Group 10">
            <a:extLst>
              <a:ext uri="{FF2B5EF4-FFF2-40B4-BE49-F238E27FC236}">
                <a16:creationId xmlns:a16="http://schemas.microsoft.com/office/drawing/2014/main" id="{3F4D2043-A1F1-8AD8-0F8E-3E3AE6859F72}"/>
              </a:ext>
            </a:extLst>
          </p:cNvPr>
          <p:cNvGrpSpPr/>
          <p:nvPr/>
        </p:nvGrpSpPr>
        <p:grpSpPr>
          <a:xfrm>
            <a:off x="1200006" y="3441103"/>
            <a:ext cx="2186817" cy="2559495"/>
            <a:chOff x="2953882" y="3794760"/>
            <a:chExt cx="2186817" cy="2559495"/>
          </a:xfrm>
        </p:grpSpPr>
        <p:cxnSp>
          <p:nvCxnSpPr>
            <p:cNvPr id="8" name="Straight Connector 7">
              <a:extLst>
                <a:ext uri="{FF2B5EF4-FFF2-40B4-BE49-F238E27FC236}">
                  <a16:creationId xmlns:a16="http://schemas.microsoft.com/office/drawing/2014/main" id="{EC1F70E1-8788-C512-8446-18F3DCABA348}"/>
                </a:ext>
              </a:extLst>
            </p:cNvPr>
            <p:cNvCxnSpPr/>
            <p:nvPr/>
          </p:nvCxnSpPr>
          <p:spPr>
            <a:xfrm flipV="1">
              <a:off x="4041648" y="3794760"/>
              <a:ext cx="0" cy="1865376"/>
            </a:xfrm>
            <a:prstGeom prst="line">
              <a:avLst/>
            </a:prstGeom>
            <a:ln w="28575">
              <a:solidFill>
                <a:srgbClr val="0033CC"/>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0E9FE7E-8972-07EC-614C-976ED7133677}"/>
                </a:ext>
              </a:extLst>
            </p:cNvPr>
            <p:cNvSpPr txBox="1"/>
            <p:nvPr/>
          </p:nvSpPr>
          <p:spPr>
            <a:xfrm>
              <a:off x="2953882" y="5584814"/>
              <a:ext cx="2186817" cy="769441"/>
            </a:xfrm>
            <a:prstGeom prst="rect">
              <a:avLst/>
            </a:prstGeom>
            <a:noFill/>
          </p:spPr>
          <p:txBody>
            <a:bodyPr wrap="none" rtlCol="0">
              <a:spAutoFit/>
            </a:bodyPr>
            <a:lstStyle/>
            <a:p>
              <a:r>
                <a:rPr lang="en-US" sz="4400" dirty="0">
                  <a:solidFill>
                    <a:srgbClr val="0033CC"/>
                  </a:solidFill>
                </a:rPr>
                <a:t>-650K$?</a:t>
              </a:r>
            </a:p>
          </p:txBody>
        </p:sp>
      </p:grpSp>
      <p:sp>
        <p:nvSpPr>
          <p:cNvPr id="12" name="TextBox 11">
            <a:extLst>
              <a:ext uri="{FF2B5EF4-FFF2-40B4-BE49-F238E27FC236}">
                <a16:creationId xmlns:a16="http://schemas.microsoft.com/office/drawing/2014/main" id="{DAE9A97D-727E-859F-D960-BEC47FA5726A}"/>
              </a:ext>
            </a:extLst>
          </p:cNvPr>
          <p:cNvSpPr txBox="1"/>
          <p:nvPr/>
        </p:nvSpPr>
        <p:spPr>
          <a:xfrm>
            <a:off x="6129240" y="3989070"/>
            <a:ext cx="3927678" cy="769441"/>
          </a:xfrm>
          <a:prstGeom prst="rect">
            <a:avLst/>
          </a:prstGeom>
          <a:noFill/>
        </p:spPr>
        <p:txBody>
          <a:bodyPr wrap="none" rtlCol="0">
            <a:spAutoFit/>
          </a:bodyPr>
          <a:lstStyle/>
          <a:p>
            <a:r>
              <a:rPr lang="en-US" sz="4400" dirty="0">
                <a:solidFill>
                  <a:srgbClr val="A200B1"/>
                </a:solidFill>
              </a:rPr>
              <a:t>… seems not….</a:t>
            </a:r>
          </a:p>
        </p:txBody>
      </p:sp>
      <p:grpSp>
        <p:nvGrpSpPr>
          <p:cNvPr id="13" name="Group 12">
            <a:extLst>
              <a:ext uri="{FF2B5EF4-FFF2-40B4-BE49-F238E27FC236}">
                <a16:creationId xmlns:a16="http://schemas.microsoft.com/office/drawing/2014/main" id="{CCD48155-E43C-3AF1-1191-68490D08437E}"/>
              </a:ext>
            </a:extLst>
          </p:cNvPr>
          <p:cNvGrpSpPr/>
          <p:nvPr/>
        </p:nvGrpSpPr>
        <p:grpSpPr>
          <a:xfrm>
            <a:off x="8842840" y="3441103"/>
            <a:ext cx="2214068" cy="2634817"/>
            <a:chOff x="2827570" y="3794760"/>
            <a:chExt cx="2214068" cy="2634817"/>
          </a:xfrm>
        </p:grpSpPr>
        <p:cxnSp>
          <p:nvCxnSpPr>
            <p:cNvPr id="14" name="Straight Connector 13">
              <a:extLst>
                <a:ext uri="{FF2B5EF4-FFF2-40B4-BE49-F238E27FC236}">
                  <a16:creationId xmlns:a16="http://schemas.microsoft.com/office/drawing/2014/main" id="{605DE994-B383-05A7-F0A0-5D22E4185099}"/>
                </a:ext>
              </a:extLst>
            </p:cNvPr>
            <p:cNvCxnSpPr/>
            <p:nvPr/>
          </p:nvCxnSpPr>
          <p:spPr>
            <a:xfrm flipV="1">
              <a:off x="4041648" y="3794760"/>
              <a:ext cx="0" cy="1865376"/>
            </a:xfrm>
            <a:prstGeom prst="line">
              <a:avLst/>
            </a:prstGeom>
            <a:ln w="28575">
              <a:solidFill>
                <a:srgbClr val="0033CC"/>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C9CFB51-69B3-9C1B-48FB-5424DCCA6944}"/>
                </a:ext>
              </a:extLst>
            </p:cNvPr>
            <p:cNvSpPr txBox="1"/>
            <p:nvPr/>
          </p:nvSpPr>
          <p:spPr>
            <a:xfrm>
              <a:off x="2827570" y="5660136"/>
              <a:ext cx="2214068" cy="769441"/>
            </a:xfrm>
            <a:prstGeom prst="rect">
              <a:avLst/>
            </a:prstGeom>
            <a:noFill/>
          </p:spPr>
          <p:txBody>
            <a:bodyPr wrap="none" rtlCol="0">
              <a:spAutoFit/>
            </a:bodyPr>
            <a:lstStyle/>
            <a:p>
              <a:r>
                <a:rPr lang="en-US" sz="4400" dirty="0">
                  <a:solidFill>
                    <a:srgbClr val="0033CC"/>
                  </a:solidFill>
                </a:rPr>
                <a:t>+900K$</a:t>
              </a:r>
            </a:p>
          </p:txBody>
        </p:sp>
      </p:grpSp>
      <p:grpSp>
        <p:nvGrpSpPr>
          <p:cNvPr id="17" name="Group 16">
            <a:extLst>
              <a:ext uri="{FF2B5EF4-FFF2-40B4-BE49-F238E27FC236}">
                <a16:creationId xmlns:a16="http://schemas.microsoft.com/office/drawing/2014/main" id="{3F4D2043-A1F1-8AD8-0F8E-3E3AE6859F72}"/>
              </a:ext>
            </a:extLst>
          </p:cNvPr>
          <p:cNvGrpSpPr/>
          <p:nvPr/>
        </p:nvGrpSpPr>
        <p:grpSpPr>
          <a:xfrm>
            <a:off x="2287772" y="1454813"/>
            <a:ext cx="4581703" cy="1562487"/>
            <a:chOff x="2488729" y="5535703"/>
            <a:chExt cx="4581703" cy="1562487"/>
          </a:xfrm>
        </p:grpSpPr>
        <p:cxnSp>
          <p:nvCxnSpPr>
            <p:cNvPr id="18" name="Straight Connector 17">
              <a:extLst>
                <a:ext uri="{FF2B5EF4-FFF2-40B4-BE49-F238E27FC236}">
                  <a16:creationId xmlns:a16="http://schemas.microsoft.com/office/drawing/2014/main" id="{EC1F70E1-8788-C512-8446-18F3DCABA348}"/>
                </a:ext>
              </a:extLst>
            </p:cNvPr>
            <p:cNvCxnSpPr/>
            <p:nvPr/>
          </p:nvCxnSpPr>
          <p:spPr>
            <a:xfrm>
              <a:off x="4924458" y="6175335"/>
              <a:ext cx="983412" cy="922855"/>
            </a:xfrm>
            <a:prstGeom prst="line">
              <a:avLst/>
            </a:prstGeom>
            <a:ln w="28575">
              <a:solidFill>
                <a:srgbClr val="0033CC"/>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0E9FE7E-8972-07EC-614C-976ED7133677}"/>
                </a:ext>
              </a:extLst>
            </p:cNvPr>
            <p:cNvSpPr txBox="1"/>
            <p:nvPr/>
          </p:nvSpPr>
          <p:spPr>
            <a:xfrm>
              <a:off x="2488729" y="5535703"/>
              <a:ext cx="4581703" cy="769441"/>
            </a:xfrm>
            <a:prstGeom prst="rect">
              <a:avLst/>
            </a:prstGeom>
            <a:noFill/>
          </p:spPr>
          <p:txBody>
            <a:bodyPr wrap="none" rtlCol="0">
              <a:spAutoFit/>
            </a:bodyPr>
            <a:lstStyle/>
            <a:p>
              <a:r>
                <a:rPr lang="en-US" sz="4400" dirty="0">
                  <a:solidFill>
                    <a:srgbClr val="0033CC"/>
                  </a:solidFill>
                </a:rPr>
                <a:t>Original Data</a:t>
              </a:r>
            </a:p>
          </p:txBody>
        </p:sp>
      </p:grpSp>
    </p:spTree>
    <p:extLst>
      <p:ext uri="{BB962C8B-B14F-4D97-AF65-F5344CB8AC3E}">
        <p14:creationId xmlns:p14="http://schemas.microsoft.com/office/powerpoint/2010/main" val="188992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40E2-62A6-D1B6-6B5F-3B317C11B36B}"/>
              </a:ext>
            </a:extLst>
          </p:cNvPr>
          <p:cNvSpPr>
            <a:spLocks noGrp="1"/>
          </p:cNvSpPr>
          <p:nvPr>
            <p:ph type="title"/>
          </p:nvPr>
        </p:nvSpPr>
        <p:spPr>
          <a:xfrm>
            <a:off x="774192" y="147129"/>
            <a:ext cx="10515600" cy="558419"/>
          </a:xfrm>
        </p:spPr>
        <p:txBody>
          <a:bodyPr>
            <a:normAutofit fontScale="90000"/>
          </a:bodyPr>
          <a:lstStyle/>
          <a:p>
            <a:pPr algn="ctr"/>
            <a:r>
              <a:rPr lang="en-US" dirty="0"/>
              <a:t>Extrapolation and Impossible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E2442F-B6B6-7579-11F3-47C24C972962}"/>
                  </a:ext>
                </a:extLst>
              </p:cNvPr>
              <p:cNvSpPr>
                <a:spLocks noGrp="1"/>
              </p:cNvSpPr>
              <p:nvPr>
                <p:ph idx="1"/>
              </p:nvPr>
            </p:nvSpPr>
            <p:spPr>
              <a:xfrm>
                <a:off x="441934" y="727447"/>
                <a:ext cx="11552595" cy="4351338"/>
              </a:xfrm>
            </p:spPr>
            <p:txBody>
              <a:bodyPr>
                <a:normAutofit/>
              </a:bodyPr>
              <a:lstStyle/>
              <a:p>
                <a:r>
                  <a:rPr lang="en-US" sz="3200" dirty="0"/>
                  <a:t>All feature importance measures (SHAP, VI) use new data.</a:t>
                </a:r>
              </a:p>
              <a:p>
                <a:r>
                  <a:rPr lang="en-US" sz="3200" dirty="0"/>
                  <a:t>Permutation-based: </a:t>
                </a:r>
                <a14:m>
                  <m:oMath xmlns:m="http://schemas.openxmlformats.org/officeDocument/2006/math">
                    <m:r>
                      <m:rPr>
                        <m:sty m:val="p"/>
                      </m:rPr>
                      <a:rPr lang="it-IT" sz="3200" b="0" i="0" smtClean="0">
                        <a:latin typeface="Cambria Math" panose="02040503050406030204" pitchFamily="18" charset="0"/>
                      </a:rPr>
                      <m:t>X</m:t>
                    </m:r>
                  </m:oMath>
                </a14:m>
                <a:r>
                  <a:rPr lang="en-US" sz="3200" dirty="0"/>
                  <a:t>, original and </a:t>
                </a:r>
                <a14:m>
                  <m:oMath xmlns:m="http://schemas.openxmlformats.org/officeDocument/2006/math">
                    <m:r>
                      <a:rPr lang="it-IT" sz="3200" b="0" i="1" smtClean="0">
                        <a:latin typeface="Cambria Math" panose="02040503050406030204" pitchFamily="18" charset="0"/>
                      </a:rPr>
                      <m:t>𝑋</m:t>
                    </m:r>
                    <m:r>
                      <a:rPr lang="it-IT" sz="3200" b="0" i="1" smtClean="0">
                        <a:latin typeface="Cambria Math" panose="02040503050406030204" pitchFamily="18" charset="0"/>
                      </a:rPr>
                      <m:t>′</m:t>
                    </m:r>
                  </m:oMath>
                </a14:m>
                <a:r>
                  <a:rPr lang="en-US" sz="3200" dirty="0"/>
                  <a:t>, new.</a:t>
                </a:r>
              </a:p>
            </p:txBody>
          </p:sp>
        </mc:Choice>
        <mc:Fallback xmlns="">
          <p:sp>
            <p:nvSpPr>
              <p:cNvPr id="3" name="Content Placeholder 2">
                <a:extLst>
                  <a:ext uri="{FF2B5EF4-FFF2-40B4-BE49-F238E27FC236}">
                    <a16:creationId xmlns:a16="http://schemas.microsoft.com/office/drawing/2014/main" id="{ABE2442F-B6B6-7579-11F3-47C24C972962}"/>
                  </a:ext>
                </a:extLst>
              </p:cNvPr>
              <p:cNvSpPr>
                <a:spLocks noGrp="1" noRot="1" noChangeAspect="1" noMove="1" noResize="1" noEditPoints="1" noAdjustHandles="1" noChangeArrowheads="1" noChangeShapeType="1" noTextEdit="1"/>
              </p:cNvSpPr>
              <p:nvPr>
                <p:ph idx="1"/>
              </p:nvPr>
            </p:nvSpPr>
            <p:spPr>
              <a:xfrm>
                <a:off x="441934" y="727447"/>
                <a:ext cx="11552595" cy="4351338"/>
              </a:xfrm>
              <a:blipFill>
                <a:blip r:embed="rId3"/>
                <a:stretch>
                  <a:fillRect l="-1213" t="-2801"/>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7AFD15D-6C6E-F3C7-0B2E-67E45BC073E8}"/>
              </a:ext>
            </a:extLst>
          </p:cNvPr>
          <p:cNvGrpSpPr/>
          <p:nvPr/>
        </p:nvGrpSpPr>
        <p:grpSpPr>
          <a:xfrm>
            <a:off x="597075" y="3208736"/>
            <a:ext cx="10509831" cy="3631472"/>
            <a:chOff x="779961" y="3041419"/>
            <a:chExt cx="10509831" cy="3631472"/>
          </a:xfrm>
        </p:grpSpPr>
        <p:sp>
          <p:nvSpPr>
            <p:cNvPr id="7" name="Oval 6">
              <a:extLst>
                <a:ext uri="{FF2B5EF4-FFF2-40B4-BE49-F238E27FC236}">
                  <a16:creationId xmlns:a16="http://schemas.microsoft.com/office/drawing/2014/main" id="{70F97423-097C-22EF-5A96-03D0250C1C1A}"/>
                </a:ext>
              </a:extLst>
            </p:cNvPr>
            <p:cNvSpPr/>
            <p:nvPr/>
          </p:nvSpPr>
          <p:spPr>
            <a:xfrm rot="16200000">
              <a:off x="5880844" y="1855749"/>
              <a:ext cx="668069" cy="30394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E166BC9-819D-DE39-0715-65EB879945FD}"/>
                </a:ext>
              </a:extLst>
            </p:cNvPr>
            <p:cNvGrpSpPr/>
            <p:nvPr/>
          </p:nvGrpSpPr>
          <p:grpSpPr>
            <a:xfrm>
              <a:off x="779961" y="3697520"/>
              <a:ext cx="10509831" cy="2975371"/>
              <a:chOff x="-513722" y="3508594"/>
              <a:chExt cx="10509831" cy="2975371"/>
            </a:xfrm>
          </p:grpSpPr>
          <p:cxnSp>
            <p:nvCxnSpPr>
              <p:cNvPr id="10" name="Straight Arrow Connector 9">
                <a:extLst>
                  <a:ext uri="{FF2B5EF4-FFF2-40B4-BE49-F238E27FC236}">
                    <a16:creationId xmlns:a16="http://schemas.microsoft.com/office/drawing/2014/main" id="{D25C5761-4DEF-8675-86F2-61A6ECE801F3}"/>
                  </a:ext>
                </a:extLst>
              </p:cNvPr>
              <p:cNvCxnSpPr>
                <a:cxnSpLocks/>
              </p:cNvCxnSpPr>
              <p:nvPr/>
            </p:nvCxnSpPr>
            <p:spPr>
              <a:xfrm>
                <a:off x="4903860" y="3508594"/>
                <a:ext cx="0" cy="17864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F3C799D-33E8-129A-834C-F40A240E8CE8}"/>
                  </a:ext>
                </a:extLst>
              </p:cNvPr>
              <p:cNvSpPr txBox="1"/>
              <p:nvPr/>
            </p:nvSpPr>
            <p:spPr>
              <a:xfrm>
                <a:off x="-513722" y="5160526"/>
                <a:ext cx="10509831" cy="1323439"/>
              </a:xfrm>
              <a:prstGeom prst="rect">
                <a:avLst/>
              </a:prstGeom>
              <a:noFill/>
            </p:spPr>
            <p:txBody>
              <a:bodyPr wrap="square" rtlCol="0">
                <a:spAutoFit/>
              </a:bodyPr>
              <a:lstStyle/>
              <a:p>
                <a:r>
                  <a:rPr lang="en-US" sz="4000" dirty="0">
                    <a:solidFill>
                      <a:srgbClr val="FF0000"/>
                    </a:solidFill>
                  </a:rPr>
                  <a:t>New points may be unlikely or impossible data!</a:t>
                </a:r>
              </a:p>
              <a:p>
                <a:r>
                  <a:rPr lang="en-US" sz="4000" dirty="0">
                    <a:solidFill>
                      <a:srgbClr val="FF0000"/>
                    </a:solidFill>
                  </a:rPr>
                  <a:t>				E.g., retired babies…</a:t>
                </a:r>
              </a:p>
            </p:txBody>
          </p:sp>
        </p:grpSp>
      </p:grpSp>
      <p:graphicFrame>
        <p:nvGraphicFramePr>
          <p:cNvPr id="26" name="Object 25">
            <a:extLst>
              <a:ext uri="{FF2B5EF4-FFF2-40B4-BE49-F238E27FC236}">
                <a16:creationId xmlns:a16="http://schemas.microsoft.com/office/drawing/2014/main" id="{E7BE61DD-189E-EF88-A43F-467C711C3668}"/>
              </a:ext>
            </a:extLst>
          </p:cNvPr>
          <p:cNvGraphicFramePr>
            <a:graphicFrameLocks noChangeAspect="1"/>
          </p:cNvGraphicFramePr>
          <p:nvPr>
            <p:extLst>
              <p:ext uri="{D42A27DB-BD31-4B8C-83A1-F6EECF244321}">
                <p14:modId xmlns:p14="http://schemas.microsoft.com/office/powerpoint/2010/main" val="2340470703"/>
              </p:ext>
            </p:extLst>
          </p:nvPr>
        </p:nvGraphicFramePr>
        <p:xfrm>
          <a:off x="5503802" y="2636097"/>
          <a:ext cx="696379" cy="2518116"/>
        </p:xfrm>
        <a:graphic>
          <a:graphicData uri="http://schemas.openxmlformats.org/presentationml/2006/ole">
            <mc:AlternateContent xmlns:mc="http://schemas.openxmlformats.org/markup-compatibility/2006">
              <mc:Choice xmlns:v="urn:schemas-microsoft-com:vml" Requires="v">
                <p:oleObj name="Equation" r:id="rId4" imgW="266400" imgH="914400" progId="Equation.DSMT4">
                  <p:embed/>
                </p:oleObj>
              </mc:Choice>
              <mc:Fallback>
                <p:oleObj name="Equation" r:id="rId4" imgW="266400" imgH="914400" progId="Equation.DSMT4">
                  <p:embed/>
                  <p:pic>
                    <p:nvPicPr>
                      <p:cNvPr id="26" name="Object 25">
                        <a:extLst>
                          <a:ext uri="{FF2B5EF4-FFF2-40B4-BE49-F238E27FC236}">
                            <a16:creationId xmlns:a16="http://schemas.microsoft.com/office/drawing/2014/main" id="{E7BE61DD-189E-EF88-A43F-467C711C3668}"/>
                          </a:ext>
                        </a:extLst>
                      </p:cNvPr>
                      <p:cNvPicPr/>
                      <p:nvPr/>
                    </p:nvPicPr>
                    <p:blipFill>
                      <a:blip r:embed="rId5"/>
                      <a:stretch>
                        <a:fillRect/>
                      </a:stretch>
                    </p:blipFill>
                    <p:spPr>
                      <a:xfrm>
                        <a:off x="5503802" y="2636097"/>
                        <a:ext cx="696379" cy="2518116"/>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F5AE396F-6999-3B04-6FD1-6EBE5A47A707}"/>
              </a:ext>
            </a:extLst>
          </p:cNvPr>
          <p:cNvGraphicFramePr>
            <a:graphicFrameLocks noChangeAspect="1"/>
          </p:cNvGraphicFramePr>
          <p:nvPr>
            <p:extLst>
              <p:ext uri="{D42A27DB-BD31-4B8C-83A1-F6EECF244321}">
                <p14:modId xmlns:p14="http://schemas.microsoft.com/office/powerpoint/2010/main" val="587453981"/>
              </p:ext>
            </p:extLst>
          </p:nvPr>
        </p:nvGraphicFramePr>
        <p:xfrm>
          <a:off x="4658144" y="2636228"/>
          <a:ext cx="925841" cy="2550184"/>
        </p:xfrm>
        <a:graphic>
          <a:graphicData uri="http://schemas.openxmlformats.org/presentationml/2006/ole">
            <mc:AlternateContent xmlns:mc="http://schemas.openxmlformats.org/markup-compatibility/2006">
              <mc:Choice xmlns:v="urn:schemas-microsoft-com:vml" Requires="v">
                <p:oleObj name="Equation" r:id="rId6" imgW="342720" imgH="939600" progId="Equation.DSMT4">
                  <p:embed/>
                </p:oleObj>
              </mc:Choice>
              <mc:Fallback>
                <p:oleObj name="Equation" r:id="rId6" imgW="342720" imgH="939600" progId="Equation.DSMT4">
                  <p:embed/>
                  <p:pic>
                    <p:nvPicPr>
                      <p:cNvPr id="25" name="Object 24">
                        <a:extLst>
                          <a:ext uri="{FF2B5EF4-FFF2-40B4-BE49-F238E27FC236}">
                            <a16:creationId xmlns:a16="http://schemas.microsoft.com/office/drawing/2014/main" id="{F5AE396F-6999-3B04-6FD1-6EBE5A47A707}"/>
                          </a:ext>
                        </a:extLst>
                      </p:cNvPr>
                      <p:cNvPicPr/>
                      <p:nvPr/>
                    </p:nvPicPr>
                    <p:blipFill>
                      <a:blip r:embed="rId7"/>
                      <a:stretch>
                        <a:fillRect/>
                      </a:stretch>
                    </p:blipFill>
                    <p:spPr>
                      <a:xfrm>
                        <a:off x="4658144" y="2636228"/>
                        <a:ext cx="925841" cy="2550184"/>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6C4B77D1-C471-722A-116E-D946DD0F3CE9}"/>
              </a:ext>
            </a:extLst>
          </p:cNvPr>
          <p:cNvGraphicFramePr>
            <a:graphicFrameLocks noChangeAspect="1"/>
          </p:cNvGraphicFramePr>
          <p:nvPr>
            <p:extLst>
              <p:ext uri="{D42A27DB-BD31-4B8C-83A1-F6EECF244321}">
                <p14:modId xmlns:p14="http://schemas.microsoft.com/office/powerpoint/2010/main" val="1303437867"/>
              </p:ext>
            </p:extLst>
          </p:nvPr>
        </p:nvGraphicFramePr>
        <p:xfrm>
          <a:off x="6119997" y="2800665"/>
          <a:ext cx="431391" cy="2305068"/>
        </p:xfrm>
        <a:graphic>
          <a:graphicData uri="http://schemas.openxmlformats.org/presentationml/2006/ole">
            <mc:AlternateContent xmlns:mc="http://schemas.openxmlformats.org/markup-compatibility/2006">
              <mc:Choice xmlns:v="urn:schemas-microsoft-com:vml" Requires="v">
                <p:oleObj name="Equation" r:id="rId8" imgW="139680" imgH="888840" progId="Equation.DSMT4">
                  <p:embed/>
                </p:oleObj>
              </mc:Choice>
              <mc:Fallback>
                <p:oleObj name="Equation" r:id="rId8" imgW="139680" imgH="888840" progId="Equation.DSMT4">
                  <p:embed/>
                  <p:pic>
                    <p:nvPicPr>
                      <p:cNvPr id="27" name="Object 26">
                        <a:extLst>
                          <a:ext uri="{FF2B5EF4-FFF2-40B4-BE49-F238E27FC236}">
                            <a16:creationId xmlns:a16="http://schemas.microsoft.com/office/drawing/2014/main" id="{6C4B77D1-C471-722A-116E-D946DD0F3CE9}"/>
                          </a:ext>
                        </a:extLst>
                      </p:cNvPr>
                      <p:cNvPicPr/>
                      <p:nvPr/>
                    </p:nvPicPr>
                    <p:blipFill>
                      <a:blip r:embed="rId9"/>
                      <a:stretch>
                        <a:fillRect/>
                      </a:stretch>
                    </p:blipFill>
                    <p:spPr>
                      <a:xfrm>
                        <a:off x="6119997" y="2800665"/>
                        <a:ext cx="431391" cy="2305068"/>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CC8B823-70EB-AC8B-23BA-5101DAA0FDAE}"/>
              </a:ext>
            </a:extLst>
          </p:cNvPr>
          <p:cNvGraphicFramePr>
            <a:graphicFrameLocks noChangeAspect="1"/>
          </p:cNvGraphicFramePr>
          <p:nvPr>
            <p:extLst>
              <p:ext uri="{D42A27DB-BD31-4B8C-83A1-F6EECF244321}">
                <p14:modId xmlns:p14="http://schemas.microsoft.com/office/powerpoint/2010/main" val="2542312555"/>
              </p:ext>
            </p:extLst>
          </p:nvPr>
        </p:nvGraphicFramePr>
        <p:xfrm>
          <a:off x="6535900" y="2617413"/>
          <a:ext cx="925841" cy="2545212"/>
        </p:xfrm>
        <a:graphic>
          <a:graphicData uri="http://schemas.openxmlformats.org/presentationml/2006/ole">
            <mc:AlternateContent xmlns:mc="http://schemas.openxmlformats.org/markup-compatibility/2006">
              <mc:Choice xmlns:v="urn:schemas-microsoft-com:vml" Requires="v">
                <p:oleObj name="Equation" r:id="rId10" imgW="342720" imgH="939600" progId="Equation.DSMT4">
                  <p:embed/>
                </p:oleObj>
              </mc:Choice>
              <mc:Fallback>
                <p:oleObj name="Equation" r:id="rId10" imgW="342720" imgH="939600" progId="Equation.DSMT4">
                  <p:embed/>
                  <p:pic>
                    <p:nvPicPr>
                      <p:cNvPr id="28" name="Object 27">
                        <a:extLst>
                          <a:ext uri="{FF2B5EF4-FFF2-40B4-BE49-F238E27FC236}">
                            <a16:creationId xmlns:a16="http://schemas.microsoft.com/office/drawing/2014/main" id="{CCC8B823-70EB-AC8B-23BA-5101DAA0FDAE}"/>
                          </a:ext>
                        </a:extLst>
                      </p:cNvPr>
                      <p:cNvPicPr/>
                      <p:nvPr/>
                    </p:nvPicPr>
                    <p:blipFill>
                      <a:blip r:embed="rId11"/>
                      <a:stretch>
                        <a:fillRect/>
                      </a:stretch>
                    </p:blipFill>
                    <p:spPr>
                      <a:xfrm>
                        <a:off x="6535900" y="2617413"/>
                        <a:ext cx="925841" cy="2545212"/>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424AA8FE-0C87-6A76-608C-C936376F6157}"/>
              </a:ext>
            </a:extLst>
          </p:cNvPr>
          <p:cNvGraphicFramePr>
            <a:graphicFrameLocks noChangeAspect="1"/>
          </p:cNvGraphicFramePr>
          <p:nvPr>
            <p:extLst>
              <p:ext uri="{D42A27DB-BD31-4B8C-83A1-F6EECF244321}">
                <p14:modId xmlns:p14="http://schemas.microsoft.com/office/powerpoint/2010/main" val="487523556"/>
              </p:ext>
            </p:extLst>
          </p:nvPr>
        </p:nvGraphicFramePr>
        <p:xfrm>
          <a:off x="3556999" y="3389604"/>
          <a:ext cx="1130300" cy="639763"/>
        </p:xfrm>
        <a:graphic>
          <a:graphicData uri="http://schemas.openxmlformats.org/presentationml/2006/ole">
            <mc:AlternateContent xmlns:mc="http://schemas.openxmlformats.org/markup-compatibility/2006">
              <mc:Choice xmlns:v="urn:schemas-microsoft-com:vml" Requires="v">
                <p:oleObj name="Equation" r:id="rId12" imgW="291960" imgH="164880" progId="Equation.DSMT4">
                  <p:embed/>
                </p:oleObj>
              </mc:Choice>
              <mc:Fallback>
                <p:oleObj name="Equation" r:id="rId12" imgW="291960" imgH="164880" progId="Equation.DSMT4">
                  <p:embed/>
                  <p:pic>
                    <p:nvPicPr>
                      <p:cNvPr id="29" name="Object 28">
                        <a:extLst>
                          <a:ext uri="{FF2B5EF4-FFF2-40B4-BE49-F238E27FC236}">
                            <a16:creationId xmlns:a16="http://schemas.microsoft.com/office/drawing/2014/main" id="{424AA8FE-0C87-6A76-608C-C936376F6157}"/>
                          </a:ext>
                        </a:extLst>
                      </p:cNvPr>
                      <p:cNvPicPr/>
                      <p:nvPr/>
                    </p:nvPicPr>
                    <p:blipFill>
                      <a:blip r:embed="rId13"/>
                      <a:stretch>
                        <a:fillRect/>
                      </a:stretch>
                    </p:blipFill>
                    <p:spPr>
                      <a:xfrm>
                        <a:off x="3556999" y="3389604"/>
                        <a:ext cx="1130300" cy="639763"/>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85660604-78B4-8BB2-B9EC-32A424AB2728}"/>
              </a:ext>
            </a:extLst>
          </p:cNvPr>
          <p:cNvGraphicFramePr>
            <a:graphicFrameLocks noChangeAspect="1"/>
          </p:cNvGraphicFramePr>
          <p:nvPr>
            <p:extLst>
              <p:ext uri="{D42A27DB-BD31-4B8C-83A1-F6EECF244321}">
                <p14:modId xmlns:p14="http://schemas.microsoft.com/office/powerpoint/2010/main" val="1013912354"/>
              </p:ext>
            </p:extLst>
          </p:nvPr>
        </p:nvGraphicFramePr>
        <p:xfrm>
          <a:off x="5478864" y="2664508"/>
          <a:ext cx="1120560" cy="2438517"/>
        </p:xfrm>
        <a:graphic>
          <a:graphicData uri="http://schemas.openxmlformats.org/presentationml/2006/ole">
            <mc:AlternateContent xmlns:mc="http://schemas.openxmlformats.org/markup-compatibility/2006">
              <mc:Choice xmlns:v="urn:schemas-microsoft-com:vml" Requires="v">
                <p:oleObj name="Equation" r:id="rId14" imgW="406080" imgH="914400" progId="Equation.DSMT4">
                  <p:embed/>
                </p:oleObj>
              </mc:Choice>
              <mc:Fallback>
                <p:oleObj name="Equation" r:id="rId14" imgW="406080" imgH="914400" progId="Equation.DSMT4">
                  <p:embed/>
                  <p:pic>
                    <p:nvPicPr>
                      <p:cNvPr id="32" name="Object 31">
                        <a:extLst>
                          <a:ext uri="{FF2B5EF4-FFF2-40B4-BE49-F238E27FC236}">
                            <a16:creationId xmlns:a16="http://schemas.microsoft.com/office/drawing/2014/main" id="{85660604-78B4-8BB2-B9EC-32A424AB2728}"/>
                          </a:ext>
                        </a:extLst>
                      </p:cNvPr>
                      <p:cNvPicPr/>
                      <p:nvPr/>
                    </p:nvPicPr>
                    <p:blipFill>
                      <a:blip r:embed="rId15"/>
                      <a:stretch>
                        <a:fillRect/>
                      </a:stretch>
                    </p:blipFill>
                    <p:spPr>
                      <a:xfrm>
                        <a:off x="5478864" y="2664508"/>
                        <a:ext cx="1120560" cy="2438517"/>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39A8C050-8E32-4A3C-AC96-31D383C9DC2D}"/>
              </a:ext>
            </a:extLst>
          </p:cNvPr>
          <p:cNvGrpSpPr/>
          <p:nvPr/>
        </p:nvGrpSpPr>
        <p:grpSpPr>
          <a:xfrm>
            <a:off x="4026919" y="1840415"/>
            <a:ext cx="4160962" cy="3576799"/>
            <a:chOff x="4044970" y="1501986"/>
            <a:chExt cx="4160962" cy="3576799"/>
          </a:xfrm>
        </p:grpSpPr>
        <p:grpSp>
          <p:nvGrpSpPr>
            <p:cNvPr id="19" name="Group 18">
              <a:extLst>
                <a:ext uri="{FF2B5EF4-FFF2-40B4-BE49-F238E27FC236}">
                  <a16:creationId xmlns:a16="http://schemas.microsoft.com/office/drawing/2014/main" id="{DECCAE70-1884-47EF-B8D9-61D9A5C35858}"/>
                </a:ext>
              </a:extLst>
            </p:cNvPr>
            <p:cNvGrpSpPr/>
            <p:nvPr/>
          </p:nvGrpSpPr>
          <p:grpSpPr>
            <a:xfrm>
              <a:off x="5420060" y="1501986"/>
              <a:ext cx="2785872" cy="3576799"/>
              <a:chOff x="8503920" y="1194671"/>
              <a:chExt cx="2785872" cy="3576799"/>
            </a:xfrm>
          </p:grpSpPr>
          <p:cxnSp>
            <p:nvCxnSpPr>
              <p:cNvPr id="11" name="Straight Connector 10">
                <a:extLst>
                  <a:ext uri="{FF2B5EF4-FFF2-40B4-BE49-F238E27FC236}">
                    <a16:creationId xmlns:a16="http://schemas.microsoft.com/office/drawing/2014/main" id="{BF6A417C-4977-42D9-96B9-CDB7B822E6D9}"/>
                  </a:ext>
                </a:extLst>
              </p:cNvPr>
              <p:cNvCxnSpPr>
                <a:cxnSpLocks/>
                <a:stCxn id="6" idx="0"/>
              </p:cNvCxnSpPr>
              <p:nvPr/>
            </p:nvCxnSpPr>
            <p:spPr>
              <a:xfrm>
                <a:off x="9116568" y="1763094"/>
                <a:ext cx="2173224" cy="0"/>
              </a:xfrm>
              <a:prstGeom prst="line">
                <a:avLst/>
              </a:prstGeom>
              <a:ln>
                <a:solidFill>
                  <a:srgbClr val="0033CC"/>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FD7BFD-857F-4001-9430-8A0B64C17B9A}"/>
                      </a:ext>
                    </a:extLst>
                  </p:cNvPr>
                  <p:cNvSpPr txBox="1"/>
                  <p:nvPr/>
                </p:nvSpPr>
                <p:spPr>
                  <a:xfrm>
                    <a:off x="8927799" y="1194671"/>
                    <a:ext cx="2361993" cy="584775"/>
                  </a:xfrm>
                  <a:prstGeom prst="rect">
                    <a:avLst/>
                  </a:prstGeom>
                  <a:noFill/>
                </p:spPr>
                <p:txBody>
                  <a:bodyPr wrap="none" rtlCol="0">
                    <a:spAutoFit/>
                  </a:bodyPr>
                  <a:lstStyle/>
                  <a:p>
                    <a14:m>
                      <m:oMath xmlns:m="http://schemas.openxmlformats.org/officeDocument/2006/math">
                        <m:sSub>
                          <m:sSubPr>
                            <m:ctrlPr>
                              <a:rPr lang="it-IT" sz="3200" b="0" i="1" smtClean="0">
                                <a:solidFill>
                                  <a:srgbClr val="0033CC"/>
                                </a:solidFill>
                                <a:latin typeface="Cambria Math" panose="02040503050406030204" pitchFamily="18" charset="0"/>
                              </a:rPr>
                            </m:ctrlPr>
                          </m:sSubPr>
                          <m:e>
                            <m:r>
                              <m:rPr>
                                <m:sty m:val="p"/>
                              </m:rPr>
                              <a:rPr lang="it-IT" sz="3200" b="0" i="0" smtClean="0">
                                <a:solidFill>
                                  <a:srgbClr val="0033CC"/>
                                </a:solidFill>
                                <a:latin typeface="Cambria Math" panose="02040503050406030204" pitchFamily="18" charset="0"/>
                              </a:rPr>
                              <m:t>X</m:t>
                            </m:r>
                          </m:e>
                          <m:sub>
                            <m:r>
                              <a:rPr lang="it-IT" sz="3200" b="0" i="0" smtClean="0">
                                <a:solidFill>
                                  <a:srgbClr val="0033CC"/>
                                </a:solidFill>
                                <a:latin typeface="Cambria Math" panose="02040503050406030204" pitchFamily="18" charset="0"/>
                              </a:rPr>
                              <m:t>2</m:t>
                            </m:r>
                          </m:sub>
                        </m:sSub>
                      </m:oMath>
                    </a14:m>
                    <a:r>
                      <a:rPr lang="en-GB" sz="3200" dirty="0">
                        <a:solidFill>
                          <a:srgbClr val="0033CC"/>
                        </a:solidFill>
                      </a:rPr>
                      <a:t> </a:t>
                    </a:r>
                    <a:r>
                      <a:rPr lang="it-IT" sz="3200" dirty="0">
                        <a:solidFill>
                          <a:srgbClr val="0033CC"/>
                        </a:solidFill>
                      </a:rPr>
                      <a:t>Permuted</a:t>
                    </a:r>
                    <a:endParaRPr lang="en-GB" sz="3200" dirty="0">
                      <a:solidFill>
                        <a:srgbClr val="0033CC"/>
                      </a:solidFill>
                    </a:endParaRPr>
                  </a:p>
                </p:txBody>
              </p:sp>
            </mc:Choice>
            <mc:Fallback xmlns="">
              <p:sp>
                <p:nvSpPr>
                  <p:cNvPr id="16" name="TextBox 15">
                    <a:extLst>
                      <a:ext uri="{FF2B5EF4-FFF2-40B4-BE49-F238E27FC236}">
                        <a16:creationId xmlns:a16="http://schemas.microsoft.com/office/drawing/2014/main" id="{CEFD7BFD-857F-4001-9430-8A0B64C17B9A}"/>
                      </a:ext>
                    </a:extLst>
                  </p:cNvPr>
                  <p:cNvSpPr txBox="1">
                    <a:spLocks noRot="1" noChangeAspect="1" noMove="1" noResize="1" noEditPoints="1" noAdjustHandles="1" noChangeArrowheads="1" noChangeShapeType="1" noTextEdit="1"/>
                  </p:cNvSpPr>
                  <p:nvPr/>
                </p:nvSpPr>
                <p:spPr>
                  <a:xfrm>
                    <a:off x="8927799" y="1194671"/>
                    <a:ext cx="2361993" cy="584775"/>
                  </a:xfrm>
                  <a:prstGeom prst="rect">
                    <a:avLst/>
                  </a:prstGeom>
                  <a:blipFill>
                    <a:blip r:embed="rId16"/>
                    <a:stretch>
                      <a:fillRect t="-12500" r="-5685" b="-34375"/>
                    </a:stretch>
                  </a:blipFill>
                </p:spPr>
                <p:txBody>
                  <a:bodyPr/>
                  <a:lstStyle/>
                  <a:p>
                    <a:r>
                      <a:rPr lang="en-GB">
                        <a:noFill/>
                      </a:rPr>
                      <a:t> </a:t>
                    </a:r>
                  </a:p>
                </p:txBody>
              </p:sp>
            </mc:Fallback>
          </mc:AlternateContent>
          <p:sp>
            <p:nvSpPr>
              <p:cNvPr id="6" name="Oval 5">
                <a:extLst>
                  <a:ext uri="{FF2B5EF4-FFF2-40B4-BE49-F238E27FC236}">
                    <a16:creationId xmlns:a16="http://schemas.microsoft.com/office/drawing/2014/main" id="{5391BE39-33C5-C070-B8F9-B25B7FD4519C}"/>
                  </a:ext>
                </a:extLst>
              </p:cNvPr>
              <p:cNvSpPr/>
              <p:nvPr/>
            </p:nvSpPr>
            <p:spPr>
              <a:xfrm>
                <a:off x="8503920" y="1763094"/>
                <a:ext cx="1225296" cy="3008376"/>
              </a:xfrm>
              <a:prstGeom prst="ellipse">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33CC"/>
                  </a:solidFill>
                </a:endParaRPr>
              </a:p>
            </p:txBody>
          </p:sp>
        </p:grpSp>
        <p:sp>
          <p:nvSpPr>
            <p:cNvPr id="4" name="TextBox 3">
              <a:extLst>
                <a:ext uri="{FF2B5EF4-FFF2-40B4-BE49-F238E27FC236}">
                  <a16:creationId xmlns:a16="http://schemas.microsoft.com/office/drawing/2014/main" id="{3B190328-4142-F9EC-CA7E-8154EC629459}"/>
                </a:ext>
              </a:extLst>
            </p:cNvPr>
            <p:cNvSpPr txBox="1"/>
            <p:nvPr/>
          </p:nvSpPr>
          <p:spPr>
            <a:xfrm>
              <a:off x="4044970" y="3016514"/>
              <a:ext cx="322524" cy="707886"/>
            </a:xfrm>
            <a:prstGeom prst="rect">
              <a:avLst/>
            </a:prstGeom>
            <a:noFill/>
          </p:spPr>
          <p:txBody>
            <a:bodyPr wrap="none" rtlCol="0">
              <a:spAutoFit/>
            </a:bodyPr>
            <a:lstStyle/>
            <a:p>
              <a:r>
                <a:rPr lang="en-US" sz="4000" dirty="0"/>
                <a:t>’</a:t>
              </a:r>
            </a:p>
          </p:txBody>
        </p:sp>
      </p:grpSp>
    </p:spTree>
    <p:extLst>
      <p:ext uri="{BB962C8B-B14F-4D97-AF65-F5344CB8AC3E}">
        <p14:creationId xmlns:p14="http://schemas.microsoft.com/office/powerpoint/2010/main" val="235460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fade">
                                      <p:cBhvr>
                                        <p:cTn id="9" dur="500"/>
                                        <p:tgtEl>
                                          <p:spTgt spid="32"/>
                                        </p:tgtEl>
                                      </p:cBhvr>
                                    </p:animEffect>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679899-2585-15EC-BDB1-FBD22F0D06B9}"/>
                  </a:ext>
                </a:extLst>
              </p:cNvPr>
              <p:cNvSpPr>
                <a:spLocks noGrp="1"/>
              </p:cNvSpPr>
              <p:nvPr>
                <p:ph idx="1"/>
              </p:nvPr>
            </p:nvSpPr>
            <p:spPr>
              <a:xfrm>
                <a:off x="838200" y="733425"/>
                <a:ext cx="10515600" cy="5772150"/>
              </a:xfrm>
            </p:spPr>
            <p:txBody>
              <a:bodyPr>
                <a:normAutofit/>
              </a:bodyPr>
              <a:lstStyle/>
              <a:p>
                <a:pPr marL="0" indent="0" algn="ctr">
                  <a:buNone/>
                </a:pPr>
                <a:r>
                  <a:rPr lang="en-US" sz="4000" dirty="0"/>
                  <a:t>Far or Impossible Data</a:t>
                </a:r>
              </a:p>
              <a:p>
                <a:pPr marL="0" indent="0" algn="ctr">
                  <a:buNone/>
                </a:pPr>
                <a:r>
                  <a:rPr lang="en-US" sz="4000" dirty="0"/>
                  <a:t> </a:t>
                </a:r>
              </a:p>
              <a:p>
                <a:pPr marL="0" indent="0" algn="ctr">
                  <a:buNone/>
                </a:pPr>
                <a:r>
                  <a:rPr lang="en-US" sz="4000" dirty="0"/>
                  <a:t>Unreliable Model predictions</a:t>
                </a:r>
              </a:p>
              <a:p>
                <a:pPr marL="0" indent="0" algn="ctr">
                  <a:buNone/>
                </a:pPr>
                <a:endParaRPr lang="en-US" sz="4000" dirty="0"/>
              </a:p>
              <a:p>
                <a:pPr marL="0" indent="0" algn="ctr">
                  <a:buNone/>
                </a:pPr>
                <a:r>
                  <a:rPr lang="en-US" sz="4000" dirty="0"/>
                  <a:t>Unreliable </a:t>
                </a:r>
                <a14:m>
                  <m:oMath xmlns:m="http://schemas.openxmlformats.org/officeDocument/2006/math">
                    <m:r>
                      <m:rPr>
                        <m:sty m:val="p"/>
                      </m:rPr>
                      <a:rPr lang="en-US" sz="4000" dirty="0">
                        <a:latin typeface="Cambria Math" panose="02040503050406030204" pitchFamily="18" charset="0"/>
                      </a:rPr>
                      <m:t>Variable</m:t>
                    </m:r>
                    <m:r>
                      <a:rPr lang="en-US" sz="4000" dirty="0">
                        <a:latin typeface="Cambria Math" panose="02040503050406030204" pitchFamily="18" charset="0"/>
                      </a:rPr>
                      <m:t> </m:t>
                    </m:r>
                    <m:r>
                      <m:rPr>
                        <m:sty m:val="p"/>
                      </m:rPr>
                      <a:rPr lang="en-US" sz="4000" dirty="0">
                        <a:latin typeface="Cambria Math" panose="02040503050406030204" pitchFamily="18" charset="0"/>
                      </a:rPr>
                      <m:t>Importance</m:t>
                    </m:r>
                  </m:oMath>
                </a14:m>
                <a:r>
                  <a:rPr lang="en-US" sz="4000" dirty="0"/>
                  <a:t> Calculations</a:t>
                </a:r>
              </a:p>
              <a:p>
                <a:pPr marL="0" indent="0">
                  <a:buNone/>
                </a:pPr>
                <a:endParaRPr lang="en-US" sz="4000" dirty="0"/>
              </a:p>
              <a:p>
                <a:pPr marL="0" indent="0">
                  <a:buNone/>
                </a:pPr>
                <a:r>
                  <a:rPr lang="en-US" sz="4000" dirty="0"/>
                  <a:t>(Hooker et al. (2021), </a:t>
                </a:r>
                <a:r>
                  <a:rPr lang="en-US" sz="4000" dirty="0" err="1"/>
                  <a:t>Apley</a:t>
                </a:r>
                <a:r>
                  <a:rPr lang="en-US" sz="4000" dirty="0"/>
                  <a:t> and Zhu (2020))</a:t>
                </a:r>
              </a:p>
            </p:txBody>
          </p:sp>
        </mc:Choice>
        <mc:Fallback xmlns="">
          <p:sp>
            <p:nvSpPr>
              <p:cNvPr id="3" name="Content Placeholder 2">
                <a:extLst>
                  <a:ext uri="{FF2B5EF4-FFF2-40B4-BE49-F238E27FC236}">
                    <a16:creationId xmlns:a16="http://schemas.microsoft.com/office/drawing/2014/main" id="{C1679899-2585-15EC-BDB1-FBD22F0D06B9}"/>
                  </a:ext>
                </a:extLst>
              </p:cNvPr>
              <p:cNvSpPr>
                <a:spLocks noGrp="1" noRot="1" noChangeAspect="1" noMove="1" noResize="1" noEditPoints="1" noAdjustHandles="1" noChangeArrowheads="1" noChangeShapeType="1" noTextEdit="1"/>
              </p:cNvSpPr>
              <p:nvPr>
                <p:ph idx="1"/>
              </p:nvPr>
            </p:nvSpPr>
            <p:spPr>
              <a:xfrm>
                <a:off x="838200" y="733425"/>
                <a:ext cx="10515600" cy="5772150"/>
              </a:xfrm>
              <a:blipFill>
                <a:blip r:embed="rId2"/>
                <a:stretch>
                  <a:fillRect l="-2087" t="-3485"/>
                </a:stretch>
              </a:blipFill>
            </p:spPr>
            <p:txBody>
              <a:bodyPr/>
              <a:lstStyle/>
              <a:p>
                <a:r>
                  <a:rPr lang="en-GB">
                    <a:noFill/>
                  </a:rPr>
                  <a:t> </a:t>
                </a:r>
              </a:p>
            </p:txBody>
          </p:sp>
        </mc:Fallback>
      </mc:AlternateContent>
      <p:sp>
        <p:nvSpPr>
          <p:cNvPr id="6" name="Arrow: Down 5">
            <a:extLst>
              <a:ext uri="{FF2B5EF4-FFF2-40B4-BE49-F238E27FC236}">
                <a16:creationId xmlns:a16="http://schemas.microsoft.com/office/drawing/2014/main" id="{A8ED5055-4713-17BD-9284-7FEFEF86416B}"/>
              </a:ext>
            </a:extLst>
          </p:cNvPr>
          <p:cNvSpPr/>
          <p:nvPr/>
        </p:nvSpPr>
        <p:spPr>
          <a:xfrm>
            <a:off x="5735067" y="1480815"/>
            <a:ext cx="585926" cy="612559"/>
          </a:xfrm>
          <a:prstGeom prst="downArrow">
            <a:avLst/>
          </a:prstGeom>
          <a:noFill/>
          <a:ln w="63500" cmpd="dbl">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Arrow: Down 1">
            <a:extLst>
              <a:ext uri="{FF2B5EF4-FFF2-40B4-BE49-F238E27FC236}">
                <a16:creationId xmlns:a16="http://schemas.microsoft.com/office/drawing/2014/main" id="{A5CDC1F6-BDBA-84A8-D022-3EEAED47D47D}"/>
              </a:ext>
            </a:extLst>
          </p:cNvPr>
          <p:cNvSpPr/>
          <p:nvPr/>
        </p:nvSpPr>
        <p:spPr>
          <a:xfrm>
            <a:off x="5735067" y="2820234"/>
            <a:ext cx="585926" cy="612559"/>
          </a:xfrm>
          <a:prstGeom prst="downArrow">
            <a:avLst/>
          </a:prstGeom>
          <a:noFill/>
          <a:ln w="63500" cmpd="dbl">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103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76DA4F-D21F-5746-2511-AADC20AACFE3}"/>
              </a:ext>
            </a:extLst>
          </p:cNvPr>
          <p:cNvSpPr>
            <a:spLocks noGrp="1"/>
          </p:cNvSpPr>
          <p:nvPr>
            <p:ph type="ctrTitle"/>
          </p:nvPr>
        </p:nvSpPr>
        <p:spPr>
          <a:xfrm>
            <a:off x="1524000" y="931863"/>
            <a:ext cx="9144000" cy="2387600"/>
          </a:xfrm>
        </p:spPr>
        <p:txBody>
          <a:bodyPr/>
          <a:lstStyle/>
          <a:p>
            <a:r>
              <a:rPr lang="en-US" dirty="0"/>
              <a:t> Two New Designs</a:t>
            </a:r>
            <a:br>
              <a:rPr lang="en-US" dirty="0"/>
            </a:br>
            <a:endParaRPr lang="en-US" dirty="0"/>
          </a:p>
        </p:txBody>
      </p:sp>
      <p:sp>
        <p:nvSpPr>
          <p:cNvPr id="5" name="Subtitle 4">
            <a:extLst>
              <a:ext uri="{FF2B5EF4-FFF2-40B4-BE49-F238E27FC236}">
                <a16:creationId xmlns:a16="http://schemas.microsoft.com/office/drawing/2014/main" id="{7E38EAAE-B1F1-1484-38AC-01E3E61A876B}"/>
              </a:ext>
            </a:extLst>
          </p:cNvPr>
          <p:cNvSpPr>
            <a:spLocks noGrp="1"/>
          </p:cNvSpPr>
          <p:nvPr>
            <p:ph type="subTitle" idx="1"/>
          </p:nvPr>
        </p:nvSpPr>
        <p:spPr>
          <a:xfrm>
            <a:off x="1396741" y="3438701"/>
            <a:ext cx="9144000" cy="391464"/>
          </a:xfrm>
        </p:spPr>
        <p:txBody>
          <a:bodyPr>
            <a:noAutofit/>
          </a:bodyPr>
          <a:lstStyle/>
          <a:p>
            <a:r>
              <a:rPr lang="en-US" sz="4400" dirty="0"/>
              <a:t>To restrict permutations!</a:t>
            </a:r>
          </a:p>
        </p:txBody>
      </p:sp>
    </p:spTree>
    <p:extLst>
      <p:ext uri="{BB962C8B-B14F-4D97-AF65-F5344CB8AC3E}">
        <p14:creationId xmlns:p14="http://schemas.microsoft.com/office/powerpoint/2010/main" val="21479857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0.9636"/>
  <p:tag name="OUTPUTTYPE" val="PNG"/>
  <p:tag name="IGUANATEXVERSION" val="161"/>
  <p:tag name="LATEXADDIN" val="\documentclass{article}&#10;\usepackage{amsmath}&#10;\pagestyle{empty}&#10;\begin{document}&#10;&#10;$\mathcal{L}(\cdot,\cdot)$&#10;\end{document}"/>
  <p:tag name="IGUANATEXSIZE" val="28"/>
  <p:tag name="IGUANATEXCURSOR" val="105"/>
  <p:tag name="TRANSPARENCY" val="True"/>
  <p:tag name="LATEXENGINEID" val="0"/>
  <p:tag name="TEMPFOLDER" val="C:\Users\BorgonovoE\Documents\IguanaTex_v1_61"/>
  <p:tag name="LATEXFORMHEIGHT" val="320"/>
  <p:tag name="LATEXFORMWIDTH" val="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892.388"/>
  <p:tag name="OUTPUTTYPE" val="PNG"/>
  <p:tag name="IGUANATEXVERSION" val="161"/>
  <p:tag name="LATEXADDIN" val="\documentclass{article}&#10;\usepackage{amsmath}&#10;\usepackage{amssymb}&#10;\usepackage{amsfonts}&#10;&#10;\pagestyle{empty}&#10;\begin{document}&#10;&#10;\begin{equation*}&#10;\tau _{j}^{\prime }=\frac{1}{2}\int_{\mathcal{X}}\int_{\mathcal{X}%&#10;_{j}}\left( g\left( x_{j}^{\prime }, \mathbf{x}_{-j}\right) -g\left( \mathbf{x%&#10;}\right) \right) ^{2}dF_{X_{j}}(x_{j}^{\prime })dF_{\mathbf{X}}(\mathbf{x})%&#10;\text{.}  \label{eq:tauiprimeLoco}&#10;\end{equation*}\end{document}"/>
  <p:tag name="IGUANATEXSIZE" val="28"/>
  <p:tag name="IGUANATEXCURSOR" val="417"/>
  <p:tag name="TRANSPARENCY" val="True"/>
  <p:tag name="LATEXENGINEID" val="0"/>
  <p:tag name="TEMPFOLDER" val="C:\Users\BorgonovoE\Documents\IguanaTex_v1_61\"/>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74.2032"/>
  <p:tag name="OUTPUTTYPE" val="PNG"/>
  <p:tag name="IGUANATEXVERSION" val="161"/>
  <p:tag name="LATEXADDIN" val="\documentclass{article}&#10;\usepackage{amsmath}&#10;\pagestyle{empty}&#10;\begin{document}&#10;&#10;$\widehat{g}(\mathbf{X},\theta)$&#10;\end{document}"/>
  <p:tag name="IGUANATEXSIZE" val="28"/>
  <p:tag name="IGUANATEXCURSOR" val="93"/>
  <p:tag name="TRANSPARENCY" val="True"/>
  <p:tag name="LATEXENGINEID" val="0"/>
  <p:tag name="TEMPFOLDER" val="C:\Users\BorgonovoE\Documents\IguanaTex_v1_61"/>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092.614"/>
  <p:tag name="OUTPUTTYPE" val="PNG"/>
  <p:tag name="IGUANATEXVERSION" val="161"/>
  <p:tag name="LATEXADDIN" val="\documentclass{article}&#10;\usepackage{amsmath}&#10;\pagestyle{empty}&#10;\begin{document}&#10;&#10;\begin{equation*}&#10;\widehat{\text{VI} }_{j}=\frac{1}{N}\sum_{n=1}^{N}\mathcal{L}\left( \mathbf{y}^{n},%&#10;\widehat{g}(\mathbf{x}_{j,\pi}^{n};\theta ^{\ast })\right) -\frac{1}{%&#10;N}\sum_{n=1}^{N}\mathcal{L}\left( \mathbf{y}^{n},\widehat{g}(\mathbf{x}%&#10;^{n};\theta ^{\ast })\right) \end{equation*}%&#10;\end{document}"/>
  <p:tag name="IGUANATEXSIZE" val="28"/>
  <p:tag name="IGUANATEXCURSOR" val="117"/>
  <p:tag name="TRANSPARENCY" val="True"/>
  <p:tag name="LATEXENGINEID" val="0"/>
  <p:tag name="TEMPFOLDER" val="C:\Users\BorgonovoE\Documents\IguanaTex_v1_61\"/>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355.831"/>
  <p:tag name="OUTPUTTYPE" val="PNG"/>
  <p:tag name="IGUANATEXVERSION" val="161"/>
  <p:tag name="LATEXADDIN" val="\documentclass{article}&#10;\usepackage{amsmath}&#10;\pagestyle{empty}&#10;\begin{document}&#10;&#10;\begin{equation*}&#10;\widehat{\text{VI} }^{\text{GCMR}}_{j}=\frac{1}{N}\sum_{n=1}^{N}\mathcal{L}\left( \mathbf{y}^{n},%&#10;\widehat{g}(\mathbf{x}_{j,\pi}^{n};\theta ^{\ast })\right) -\frac{1}{%&#10;N}\sum_{n=1}^{N}\mathcal{L}\left( \mathbf{y}^{n},\widehat{g}(\mathbf{x}%&#10;^{n};\theta ^{\ast })\right) \end{equation*}%&#10;\end{document}"/>
  <p:tag name="IGUANATEXSIZE" val="28"/>
  <p:tag name="IGUANATEXCURSOR" val="108"/>
  <p:tag name="TRANSPARENCY" val="True"/>
  <p:tag name="LATEXENGINEID" val="0"/>
  <p:tag name="TEMPFOLDER" val="C:\Users\BorgonovoE\Documents\IguanaTex_v1_61\"/>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400.075"/>
  <p:tag name="OUTPUTTYPE" val="PNG"/>
  <p:tag name="IGUANATEXVERSION" val="161"/>
  <p:tag name="LATEXADDIN" val="\documentclass{article}&#10;\usepackage{amsmath}&#10;\pagestyle{empty}&#10;\begin{document}&#10;&#10;\begin{equation*}&#10;\widehat{\text{VI}}^{\text{GKnock}}_{j}=\frac{1}{N}\sum_{n=1}^{N}\mathcal{L}\left( \mathbf{y}^{n},%&#10;\widehat{g}(\mathbf{x}_{j,\pi}^{n};\theta ^{\ast })\right) -\frac{1}{%&#10;N}\sum_{n=1}^{N}\mathcal{L}\left( \mathbf{y}^{n},\widehat{g}(\mathbf{x}%&#10;^{n};\theta ^{\ast })\right) \end{equation*}%&#10;\end{document}"/>
  <p:tag name="IGUANATEXSIZE" val="28"/>
  <p:tag name="IGUANATEXCURSOR" val="117"/>
  <p:tag name="TRANSPARENCY" val="True"/>
  <p:tag name="LATEXENGINEID" val="0"/>
  <p:tag name="TEMPFOLDER" val="C:\Users\BorgonovoE\Documents\IguanaTex_v1_61\"/>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287.964"/>
  <p:tag name="OUTPUTTYPE" val="PNG"/>
  <p:tag name="IGUANATEXVERSION" val="161"/>
  <p:tag name="LATEXADDIN" val="\documentclass{article}&#10;\usepackage{amsmath}&#10;\pagestyle{empty}&#10;\begin{document}&#10;&#10;\begin{equation*}&#10;Y=X_{1}+X_{2}+X_{3}+X_{4}+X_{5}+0\cdot X_{6}+0.5\cdot X_{7}+0.8\cdot&#10;X_{8}+1.2\cdot X_{9}+1.5\cdot X_{10}+\epsilon&#10;\end{equation*}%&#10;\end{document}"/>
  <p:tag name="IGUANATEXSIZE" val="28"/>
  <p:tag name="IGUANATEXCURSOR" val="213"/>
  <p:tag name="TRANSPARENCY" val="True"/>
  <p:tag name="LATEXENGINEID" val="0"/>
  <p:tag name="TEMPFOLDER" val="C:\Users\BorgonovoE\Documents\IguanaTex_v1_61\"/>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676.041"/>
  <p:tag name="ORIGINALWIDTH" val="4278.215"/>
  <p:tag name="OUTPUTTYPE" val="PNG"/>
  <p:tag name="IGUANATEXVERSION" val="161"/>
  <p:tag name="LATEXADDIN" val="\documentclass{article}&#10;\usepackage{amsmath}&#10;\usepackage{amssymb}&#10;\usepackage{amsfonts}&#10;&#10;\pagestyle{empty}&#10;\begin{document}&#10;&#10;If $\mathcal{L}\left( \cdot ,\cdot \right) $ is the&#10;quadratic loss and if the model is a perfect predictor, then \newline 1)%&#10;\begin{equation}&#10;\text{VI}_{j}=\mathbb{E}\left[\left( \widehat{g}(\mathbf{X};\theta ^{\ast })-\widehat{g}(X_{j}^{^{\prime }},\mathbf{X}_{-j};\theta ^{\ast })\right) ^{2}\right].&#10;\label{eq:nusquarepolulation}&#10;\end{equation}&#10;2) If $X_{j}^{^{\prime }}$ is sampled conditionally on $\mathbf{X}_{-j}$,&#10;then &#10;\begin{equation}\label{eq:nu2tau}&#10;\text{VI}_{j}=2\tau _{j},&#10;\end{equation}%&#10;3) If $X_{j}^{^{\prime }}$ is sampled independently of $\mathbf{X}_{-j}$,&#10;then%&#10;\begin{equation}&#10;\text{VI}_{j}=2\tau _{j}^{\prime },  \label{eq:nu2tauLoco}&#10;\end{equation}%&#10;\end{document}"/>
  <p:tag name="IGUANATEXSIZE" val="28"/>
  <p:tag name="IGUANATEXCURSOR" val="630"/>
  <p:tag name="TRANSPARENCY" val="True"/>
  <p:tag name="LATEXENGINEID" val="0"/>
  <p:tag name="TEMPFOLDER" val="C:\Users\BorgonovoE\Documents\IguanaTex_v1_61\"/>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605.924"/>
  <p:tag name="OUTPUTTYPE" val="PNG"/>
  <p:tag name="IGUANATEXVERSION" val="161"/>
  <p:tag name="LATEXADDIN" val="\documentclass{article}&#10;\usepackage{amsmath}&#10;\usepackage{amssymb}&#10;\usepackage{amsfonts}&#10;&#10;\pagestyle{empty}&#10;\begin{document}&#10;\begin{equation*}&#10;\tau _{j}=\mathbb{V}_{-j}[\mathbb{E}_{j}[Y|\mathbf{X}_{-j}]]=\mathbb{V}[Y]-\mathbb{E}_{-j}[\mathbb{V%&#10;}_j[Y|\mathbf{X}_{-j}]]\text{,}  \label{eq:totalHart}&#10;\end{equation*}&#10;\end{document}"/>
  <p:tag name="IGUANATEXSIZE" val="28"/>
  <p:tag name="IGUANATEXCURSOR" val="312"/>
  <p:tag name="TRANSPARENCY" val="True"/>
  <p:tag name="LATEXENGINEID" val="0"/>
  <p:tag name="TEMPFOLDER" val="C:\Users\BorgonovoE\Documents\IguanaTex_v1_61\"/>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361.08"/>
  <p:tag name="OUTPUTTYPE" val="PNG"/>
  <p:tag name="IGUANATEXVERSION" val="161"/>
  <p:tag name="LATEXADDIN" val="\documentclass{article}&#10;\usepackage{amsmath}&#10;\usepackage{amssymb}&#10;\usepackage{amsfonts}&#10;&#10;\pagestyle{empty}&#10;\begin{document}&#10;\begin{equation*}&#10;\tau _{j}=\frac{1}{2}\int_{\mathcal{X}}\int_{\mathcal{X}_{j}}\left( g\left(&#10;x_{j}^{\prime },\mathbf{x}_{-j}\right) -g\left( \mathbf{x}\right) \right)&#10;^{2}dF_{X_{j}|\mathbf{X}_{-j}}(x_{j}^{\prime }|\mathbf{x}_{-j})dF_{\mathbf{X}%&#10;}(\mathbf{x}).  \label{eq:tauicorr}&#10;\end{equation*}%&#10;\end{document}"/>
  <p:tag name="IGUANATEXSIZE" val="28"/>
  <p:tag name="IGUANATEXCURSOR" val="421"/>
  <p:tag name="TRANSPARENCY" val="True"/>
  <p:tag name="LATEXENGINEID" val="0"/>
  <p:tag name="TEMPFOLDER" val="C:\Users\BorgonovoE\Documents\IguanaTex_v1_61\"/>
  <p:tag name="LATEXFORMHEIGHT" val="320"/>
  <p:tag name="LATEXFORMWIDTH" val="38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86BC566-FE08-446C-9BE8-E4C355AE4F82}">
  <we:reference id="wa104381909" version="3.14.0.0" store="en-US" storeType="OMEX"/>
  <we:alternateReferences>
    <we:reference id="wa104381909" version="3.14.0.0" store="WA10438190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7148</TotalTime>
  <Words>1385</Words>
  <Application>Microsoft Office PowerPoint</Application>
  <PresentationFormat>Widescreen</PresentationFormat>
  <Paragraphs>217</Paragraphs>
  <Slides>43</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Aptos</vt:lpstr>
      <vt:lpstr>Aptos Display</vt:lpstr>
      <vt:lpstr>Arial</vt:lpstr>
      <vt:lpstr>Cambria Math</vt:lpstr>
      <vt:lpstr>Open Sans</vt:lpstr>
      <vt:lpstr>Roboto Slab Regular</vt:lpstr>
      <vt:lpstr>Office Theme</vt:lpstr>
      <vt:lpstr>Equation</vt:lpstr>
      <vt:lpstr>Towards Trustworthy Feature Importance  by  Avoiding Unrestricted Permutations</vt:lpstr>
      <vt:lpstr>Joint work with</vt:lpstr>
      <vt:lpstr>Variable Importance and Explainability</vt:lpstr>
      <vt:lpstr>PowerPoint Presentation</vt:lpstr>
      <vt:lpstr>Boston Housing </vt:lpstr>
      <vt:lpstr>Predictions within SHAPs calculations</vt:lpstr>
      <vt:lpstr>Extrapolation and Impossible Data</vt:lpstr>
      <vt:lpstr>PowerPoint Presentation</vt:lpstr>
      <vt:lpstr> Two New Designs </vt:lpstr>
      <vt:lpstr>PowerPoint Presentation</vt:lpstr>
      <vt:lpstr>The GCMR Algorithm</vt:lpstr>
      <vt:lpstr>Step 1: Map quantiles of X_j into quantiles of Normal Random Variable Z_j  </vt:lpstr>
      <vt:lpstr>PowerPoint Presentation</vt:lpstr>
      <vt:lpstr>PowerPoint Presentation</vt:lpstr>
      <vt:lpstr>PowerPoint Presentation</vt:lpstr>
      <vt:lpstr>PowerPoint Presentation</vt:lpstr>
      <vt:lpstr>GCMR Design: An Example</vt:lpstr>
      <vt:lpstr>Theoretical Guarantee</vt:lpstr>
      <vt:lpstr>PowerPoint Presentation</vt:lpstr>
      <vt:lpstr>Knockoffs</vt:lpstr>
      <vt:lpstr>The GKnock Algorithm</vt:lpstr>
      <vt:lpstr>PowerPoint Presentation</vt:lpstr>
      <vt:lpstr>Theoretical Guarantee</vt:lpstr>
      <vt:lpstr>Permutation Variable Importance</vt:lpstr>
      <vt:lpstr>New Permutation Importance Measures</vt:lpstr>
      <vt:lpstr>Test Case: Hooker et al. (2020)</vt:lpstr>
      <vt:lpstr>Unrestricted Permutations (VI_j) </vt:lpstr>
      <vt:lpstr>Why?</vt:lpstr>
      <vt:lpstr>The Mathematical Link</vt:lpstr>
      <vt:lpstr>What are Total Indices?</vt:lpstr>
      <vt:lpstr>Boston Housing</vt:lpstr>
      <vt:lpstr>Three Machine Learning Models</vt:lpstr>
      <vt:lpstr>Linear Regression, VI_j , VI_j^GCMR and VI_j^GKnock </vt:lpstr>
      <vt:lpstr>Implied Model Predictions</vt:lpstr>
      <vt:lpstr>The SHAPs</vt:lpstr>
      <vt:lpstr>Neural Network, VI_j , VI_j^GCMR and VI_j^GKnock</vt:lpstr>
      <vt:lpstr>Name Ethinicity</vt:lpstr>
      <vt:lpstr>〖VI〗_j unrestricted: results</vt:lpstr>
      <vt:lpstr>VI_j^GCMR: Ranking for the ANN</vt:lpstr>
      <vt:lpstr>VI_j^GKnock: Ranking for the ANN</vt:lpstr>
      <vt:lpstr>Summary for Ethnicity</vt:lpstr>
      <vt:lpstr>Final Remarks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Emanuele Borgonovo</dc:creator>
  <cp:lastModifiedBy>Emanuele Borgonovo</cp:lastModifiedBy>
  <cp:revision>73</cp:revision>
  <dcterms:created xsi:type="dcterms:W3CDTF">2024-09-25T08:22:10Z</dcterms:created>
  <dcterms:modified xsi:type="dcterms:W3CDTF">2024-10-18T10:31:39Z</dcterms:modified>
</cp:coreProperties>
</file>